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1"/>
  </p:notesMasterIdLst>
  <p:sldIdLst>
    <p:sldId id="256" r:id="rId2"/>
    <p:sldId id="282" r:id="rId3"/>
    <p:sldId id="1080" r:id="rId4"/>
    <p:sldId id="1044" r:id="rId5"/>
    <p:sldId id="1074" r:id="rId6"/>
    <p:sldId id="1075" r:id="rId7"/>
    <p:sldId id="1076" r:id="rId8"/>
    <p:sldId id="1077" r:id="rId9"/>
    <p:sldId id="1078" r:id="rId10"/>
    <p:sldId id="1045" r:id="rId11"/>
    <p:sldId id="1079" r:id="rId12"/>
    <p:sldId id="1081" r:id="rId13"/>
    <p:sldId id="1082" r:id="rId14"/>
    <p:sldId id="1083" r:id="rId15"/>
    <p:sldId id="602" r:id="rId16"/>
    <p:sldId id="273" r:id="rId17"/>
    <p:sldId id="274" r:id="rId18"/>
    <p:sldId id="275" r:id="rId19"/>
    <p:sldId id="276"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080"/>
            <p14:sldId id="1044"/>
            <p14:sldId id="1074"/>
            <p14:sldId id="1075"/>
            <p14:sldId id="1076"/>
            <p14:sldId id="1077"/>
            <p14:sldId id="1078"/>
            <p14:sldId id="1045"/>
            <p14:sldId id="1079"/>
            <p14:sldId id="1081"/>
            <p14:sldId id="1082"/>
            <p14:sldId id="1083"/>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447" autoAdjust="0"/>
  </p:normalViewPr>
  <p:slideViewPr>
    <p:cSldViewPr snapToGrid="0">
      <p:cViewPr varScale="1">
        <p:scale>
          <a:sx n="115" d="100"/>
          <a:sy n="115" d="100"/>
        </p:scale>
        <p:origin x="918" y="10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4" Type="http://schemas.openxmlformats.org/officeDocument/2006/relationships/image" Target="../media/image1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wmf"/><Relationship Id="rId7" Type="http://schemas.openxmlformats.org/officeDocument/2006/relationships/image" Target="../media/image19.wmf"/><Relationship Id="rId2" Type="http://schemas.openxmlformats.org/officeDocument/2006/relationships/image" Target="../media/image14.wmf"/><Relationship Id="rId1" Type="http://schemas.openxmlformats.org/officeDocument/2006/relationships/image" Target="../media/image13.wmf"/><Relationship Id="rId6" Type="http://schemas.openxmlformats.org/officeDocument/2006/relationships/image" Target="../media/image18.wmf"/><Relationship Id="rId5" Type="http://schemas.openxmlformats.org/officeDocument/2006/relationships/image" Target="../media/image17.wmf"/><Relationship Id="rId4"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9.wmf"/><Relationship Id="rId5" Type="http://schemas.openxmlformats.org/officeDocument/2006/relationships/image" Target="../media/image18.wmf"/><Relationship Id="rId4"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 Id="rId4" Type="http://schemas.openxmlformats.org/officeDocument/2006/relationships/image" Target="../media/image2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2024-04-12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Taylor series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Taylor series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Taylor series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Taylor series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Taylor series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Taylor series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Taylor series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Taylor series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Taylor series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Taylor series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Taylor series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0.m4a"/><Relationship Id="rId7" Type="http://schemas.openxmlformats.org/officeDocument/2006/relationships/image" Target="../media/image24.wmf"/><Relationship Id="rId2" Type="http://schemas.openxmlformats.org/officeDocument/2006/relationships/tags" Target="../tags/tag8.xml"/><Relationship Id="rId1" Type="http://schemas.openxmlformats.org/officeDocument/2006/relationships/vmlDrawing" Target="../drawings/vmlDrawing8.vml"/><Relationship Id="rId6" Type="http://schemas.openxmlformats.org/officeDocument/2006/relationships/oleObject" Target="../embeddings/oleObject27.bin"/><Relationship Id="rId5" Type="http://schemas.openxmlformats.org/officeDocument/2006/relationships/slideLayout" Target="../slideLayouts/slideLayout2.xml"/><Relationship Id="rId4" Type="http://schemas.openxmlformats.org/officeDocument/2006/relationships/audio" Target="../media/media10.m4a"/></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9.bin"/><Relationship Id="rId3" Type="http://schemas.microsoft.com/office/2007/relationships/media" Target="../media/media11.m4a"/><Relationship Id="rId7" Type="http://schemas.openxmlformats.org/officeDocument/2006/relationships/image" Target="../media/image25.wmf"/><Relationship Id="rId2" Type="http://schemas.openxmlformats.org/officeDocument/2006/relationships/tags" Target="../tags/tag9.xml"/><Relationship Id="rId1" Type="http://schemas.openxmlformats.org/officeDocument/2006/relationships/vmlDrawing" Target="../drawings/vmlDrawing9.vml"/><Relationship Id="rId6" Type="http://schemas.openxmlformats.org/officeDocument/2006/relationships/oleObject" Target="../embeddings/oleObject28.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1.m4a"/><Relationship Id="rId9" Type="http://schemas.openxmlformats.org/officeDocument/2006/relationships/image" Target="../media/image26.wmf"/></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2.m4a"/><Relationship Id="rId7" Type="http://schemas.openxmlformats.org/officeDocument/2006/relationships/image" Target="../media/image20.wmf"/><Relationship Id="rId2" Type="http://schemas.openxmlformats.org/officeDocument/2006/relationships/tags" Target="../tags/tag10.xml"/><Relationship Id="rId1" Type="http://schemas.openxmlformats.org/officeDocument/2006/relationships/vmlDrawing" Target="../drawings/vmlDrawing10.vml"/><Relationship Id="rId6" Type="http://schemas.openxmlformats.org/officeDocument/2006/relationships/oleObject" Target="../embeddings/oleObject30.bin"/><Relationship Id="rId5" Type="http://schemas.openxmlformats.org/officeDocument/2006/relationships/slideLayout" Target="../slideLayouts/slideLayout2.xml"/><Relationship Id="rId4" Type="http://schemas.openxmlformats.org/officeDocument/2006/relationships/audio" Target="../media/media12.m4a"/></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3.m4a"/><Relationship Id="rId7" Type="http://schemas.openxmlformats.org/officeDocument/2006/relationships/image" Target="../media/image27.wmf"/><Relationship Id="rId2" Type="http://schemas.openxmlformats.org/officeDocument/2006/relationships/tags" Target="../tags/tag11.xml"/><Relationship Id="rId1" Type="http://schemas.openxmlformats.org/officeDocument/2006/relationships/vmlDrawing" Target="../drawings/vmlDrawing11.vml"/><Relationship Id="rId6" Type="http://schemas.openxmlformats.org/officeDocument/2006/relationships/oleObject" Target="../embeddings/oleObject31.bin"/><Relationship Id="rId5" Type="http://schemas.openxmlformats.org/officeDocument/2006/relationships/slideLayout" Target="../slideLayouts/slideLayout2.xml"/><Relationship Id="rId4" Type="http://schemas.openxmlformats.org/officeDocument/2006/relationships/audio" Target="../media/media13.m4a"/></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4.m4a"/><Relationship Id="rId7" Type="http://schemas.openxmlformats.org/officeDocument/2006/relationships/image" Target="../media/image20.wmf"/><Relationship Id="rId2" Type="http://schemas.openxmlformats.org/officeDocument/2006/relationships/tags" Target="../tags/tag12.xml"/><Relationship Id="rId1" Type="http://schemas.openxmlformats.org/officeDocument/2006/relationships/vmlDrawing" Target="../drawings/vmlDrawing12.vml"/><Relationship Id="rId6" Type="http://schemas.openxmlformats.org/officeDocument/2006/relationships/oleObject" Target="../embeddings/oleObject32.bin"/><Relationship Id="rId5" Type="http://schemas.openxmlformats.org/officeDocument/2006/relationships/slideLayout" Target="../slideLayouts/slideLayout2.xml"/><Relationship Id="rId4" Type="http://schemas.openxmlformats.org/officeDocument/2006/relationships/audio" Target="../media/media14.m4a"/></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2.wmf"/><Relationship Id="rId3" Type="http://schemas.microsoft.com/office/2007/relationships/media" Target="../media/media3.m4a"/><Relationship Id="rId7" Type="http://schemas.openxmlformats.org/officeDocument/2006/relationships/image" Target="../media/image9.wmf"/><Relationship Id="rId12" Type="http://schemas.openxmlformats.org/officeDocument/2006/relationships/oleObject" Target="../embeddings/oleObject4.bin"/><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1.wmf"/><Relationship Id="rId5" Type="http://schemas.openxmlformats.org/officeDocument/2006/relationships/slideLayout" Target="../slideLayouts/slideLayout2.xml"/><Relationship Id="rId10" Type="http://schemas.openxmlformats.org/officeDocument/2006/relationships/oleObject" Target="../embeddings/oleObject3.bin"/><Relationship Id="rId4" Type="http://schemas.openxmlformats.org/officeDocument/2006/relationships/audio" Target="../media/media3.m4a"/><Relationship Id="rId9" Type="http://schemas.openxmlformats.org/officeDocument/2006/relationships/image" Target="../media/image10.wmf"/><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6.wmf"/><Relationship Id="rId18" Type="http://schemas.openxmlformats.org/officeDocument/2006/relationships/oleObject" Target="../embeddings/oleObject11.bin"/><Relationship Id="rId3" Type="http://schemas.microsoft.com/office/2007/relationships/media" Target="../media/media4.m4a"/><Relationship Id="rId7" Type="http://schemas.openxmlformats.org/officeDocument/2006/relationships/image" Target="../media/image13.wmf"/><Relationship Id="rId12" Type="http://schemas.openxmlformats.org/officeDocument/2006/relationships/oleObject" Target="../embeddings/oleObject8.bin"/><Relationship Id="rId17" Type="http://schemas.openxmlformats.org/officeDocument/2006/relationships/image" Target="../media/image18.wmf"/><Relationship Id="rId2" Type="http://schemas.openxmlformats.org/officeDocument/2006/relationships/tags" Target="../tags/tag2.xml"/><Relationship Id="rId16" Type="http://schemas.openxmlformats.org/officeDocument/2006/relationships/oleObject" Target="../embeddings/oleObject10.bin"/><Relationship Id="rId20" Type="http://schemas.openxmlformats.org/officeDocument/2006/relationships/image" Target="../media/image8.png"/><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15.wmf"/><Relationship Id="rId5" Type="http://schemas.openxmlformats.org/officeDocument/2006/relationships/slideLayout" Target="../slideLayouts/slideLayout2.xml"/><Relationship Id="rId15" Type="http://schemas.openxmlformats.org/officeDocument/2006/relationships/image" Target="../media/image17.wmf"/><Relationship Id="rId10" Type="http://schemas.openxmlformats.org/officeDocument/2006/relationships/oleObject" Target="../embeddings/oleObject7.bin"/><Relationship Id="rId19" Type="http://schemas.openxmlformats.org/officeDocument/2006/relationships/image" Target="../media/image19.wmf"/><Relationship Id="rId4" Type="http://schemas.openxmlformats.org/officeDocument/2006/relationships/audio" Target="../media/media4.m4a"/><Relationship Id="rId9" Type="http://schemas.openxmlformats.org/officeDocument/2006/relationships/image" Target="../media/image14.wmf"/><Relationship Id="rId14" Type="http://schemas.openxmlformats.org/officeDocument/2006/relationships/oleObject" Target="../embeddings/oleObject9.bin"/></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17.wmf"/><Relationship Id="rId3" Type="http://schemas.microsoft.com/office/2007/relationships/media" Target="../media/media5.m4a"/><Relationship Id="rId7" Type="http://schemas.openxmlformats.org/officeDocument/2006/relationships/image" Target="../media/image19.wmf"/><Relationship Id="rId12" Type="http://schemas.openxmlformats.org/officeDocument/2006/relationships/oleObject" Target="../embeddings/oleObject15.bin"/><Relationship Id="rId2" Type="http://schemas.openxmlformats.org/officeDocument/2006/relationships/tags" Target="../tags/tag3.xml"/><Relationship Id="rId16" Type="http://schemas.openxmlformats.org/officeDocument/2006/relationships/image" Target="../media/image8.png"/><Relationship Id="rId1" Type="http://schemas.openxmlformats.org/officeDocument/2006/relationships/vmlDrawing" Target="../drawings/vmlDrawing3.vml"/><Relationship Id="rId6" Type="http://schemas.openxmlformats.org/officeDocument/2006/relationships/oleObject" Target="../embeddings/oleObject12.bin"/><Relationship Id="rId11" Type="http://schemas.openxmlformats.org/officeDocument/2006/relationships/image" Target="../media/image15.wmf"/><Relationship Id="rId5" Type="http://schemas.openxmlformats.org/officeDocument/2006/relationships/slideLayout" Target="../slideLayouts/slideLayout2.xml"/><Relationship Id="rId15" Type="http://schemas.openxmlformats.org/officeDocument/2006/relationships/image" Target="../media/image18.wmf"/><Relationship Id="rId10" Type="http://schemas.openxmlformats.org/officeDocument/2006/relationships/oleObject" Target="../embeddings/oleObject14.bin"/><Relationship Id="rId4" Type="http://schemas.openxmlformats.org/officeDocument/2006/relationships/audio" Target="../media/media5.m4a"/><Relationship Id="rId9" Type="http://schemas.openxmlformats.org/officeDocument/2006/relationships/image" Target="../media/image14.wmf"/><Relationship Id="rId14" Type="http://schemas.openxmlformats.org/officeDocument/2006/relationships/oleObject" Target="../embeddings/oleObject16.bin"/></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8.bin"/><Relationship Id="rId3" Type="http://schemas.microsoft.com/office/2007/relationships/media" Target="../media/media6.m4a"/><Relationship Id="rId7" Type="http://schemas.openxmlformats.org/officeDocument/2006/relationships/image" Target="../media/image19.wmf"/><Relationship Id="rId12" Type="http://schemas.openxmlformats.org/officeDocument/2006/relationships/image" Target="../media/image8.png"/><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oleObject" Target="../embeddings/oleObject17.bin"/><Relationship Id="rId11" Type="http://schemas.openxmlformats.org/officeDocument/2006/relationships/image" Target="../media/image18.wmf"/><Relationship Id="rId5" Type="http://schemas.openxmlformats.org/officeDocument/2006/relationships/slideLayout" Target="../slideLayouts/slideLayout2.xml"/><Relationship Id="rId10" Type="http://schemas.openxmlformats.org/officeDocument/2006/relationships/oleObject" Target="../embeddings/oleObject19.bin"/><Relationship Id="rId4" Type="http://schemas.openxmlformats.org/officeDocument/2006/relationships/audio" Target="../media/media6.m4a"/><Relationship Id="rId9" Type="http://schemas.openxmlformats.org/officeDocument/2006/relationships/image" Target="../media/image17.w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21.bin"/><Relationship Id="rId13" Type="http://schemas.openxmlformats.org/officeDocument/2006/relationships/image" Target="../media/image23.wmf"/><Relationship Id="rId3" Type="http://schemas.microsoft.com/office/2007/relationships/media" Target="../media/media7.m4a"/><Relationship Id="rId7" Type="http://schemas.openxmlformats.org/officeDocument/2006/relationships/image" Target="../media/image20.wmf"/><Relationship Id="rId12" Type="http://schemas.openxmlformats.org/officeDocument/2006/relationships/oleObject" Target="../embeddings/oleObject23.bin"/><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oleObject" Target="../embeddings/oleObject20.bin"/><Relationship Id="rId11" Type="http://schemas.openxmlformats.org/officeDocument/2006/relationships/image" Target="../media/image22.wmf"/><Relationship Id="rId5" Type="http://schemas.openxmlformats.org/officeDocument/2006/relationships/slideLayout" Target="../slideLayouts/slideLayout2.xml"/><Relationship Id="rId10" Type="http://schemas.openxmlformats.org/officeDocument/2006/relationships/oleObject" Target="../embeddings/oleObject22.bin"/><Relationship Id="rId4" Type="http://schemas.openxmlformats.org/officeDocument/2006/relationships/audio" Target="../media/media7.m4a"/><Relationship Id="rId9" Type="http://schemas.openxmlformats.org/officeDocument/2006/relationships/image" Target="../media/image21.wmf"/><Relationship Id="rId1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8.m4a"/><Relationship Id="rId7" Type="http://schemas.openxmlformats.org/officeDocument/2006/relationships/image" Target="../media/image20.wmf"/><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oleObject" Target="../embeddings/oleObject24.bin"/><Relationship Id="rId5" Type="http://schemas.openxmlformats.org/officeDocument/2006/relationships/slideLayout" Target="../slideLayouts/slideLayout2.xml"/><Relationship Id="rId4" Type="http://schemas.openxmlformats.org/officeDocument/2006/relationships/audio" Target="../media/media8.m4a"/></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6.bin"/><Relationship Id="rId3" Type="http://schemas.microsoft.com/office/2007/relationships/media" Target="../media/media9.m4a"/><Relationship Id="rId7" Type="http://schemas.openxmlformats.org/officeDocument/2006/relationships/image" Target="../media/image22.wmf"/><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oleObject" Target="../embeddings/oleObject25.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9.m4a"/><Relationship Id="rId9" Type="http://schemas.openxmlformats.org/officeDocument/2006/relationships/image" Target="../media/image2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Taylor series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C98AA277-D76F-4D81-ADCB-6D372BE54A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7369"/>
    </mc:Choice>
    <mc:Fallback xmlns="">
      <p:transition spd="slow" advTm="7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Taylor series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Taylor series will generally be used to estimate the error of</a:t>
            </a:r>
            <a:br>
              <a:rPr lang="en-US" dirty="0"/>
            </a:br>
            <a:r>
              <a:rPr lang="en-US" dirty="0"/>
              <a:t>other techniques we will use</a:t>
            </a:r>
          </a:p>
          <a:p>
            <a:pPr lvl="1"/>
            <a:r>
              <a:rPr lang="en-US" dirty="0">
                <a:latin typeface="Times New Roman" panose="02020603050405020304" pitchFamily="18" charset="0"/>
              </a:rPr>
              <a:t>The error will be in terms of the absolute error, not relative</a:t>
            </a:r>
          </a:p>
          <a:p>
            <a:endParaRPr lang="en-US" dirty="0">
              <a:latin typeface="Times New Roman" panose="02020603050405020304" pitchFamily="18" charset="0"/>
            </a:endParaRPr>
          </a:p>
          <a:p>
            <a:pPr marL="457200" lvl="1" indent="0">
              <a:buNone/>
            </a:pPr>
            <a:endParaRPr lang="en-US" baseline="-25000" dirty="0">
              <a:latin typeface="Times New Roman" panose="02020603050405020304" pitchFamily="18" charset="0"/>
            </a:endParaRPr>
          </a:p>
          <a:p>
            <a:endParaRPr lang="en-US" dirty="0"/>
          </a:p>
          <a:p>
            <a:r>
              <a:rPr lang="en-US" dirty="0"/>
              <a:t>When we begin find approximations to solutions to initial-</a:t>
            </a:r>
            <a:br>
              <a:rPr lang="en-US" dirty="0"/>
            </a:br>
            <a:r>
              <a:rPr lang="en-US" dirty="0"/>
              <a:t>value problems,</a:t>
            </a:r>
            <a:br>
              <a:rPr lang="en-US" dirty="0"/>
            </a:br>
            <a:r>
              <a:rPr lang="en-US" dirty="0"/>
              <a:t>	Taylor series will be the basis of our formulas</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Taylor series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11" name="Object 10">
            <a:extLst>
              <a:ext uri="{FF2B5EF4-FFF2-40B4-BE49-F238E27FC236}">
                <a16:creationId xmlns:a16="http://schemas.microsoft.com/office/drawing/2014/main" id="{A2B3C371-21DD-4947-ABFA-F8F53CFD6BA8}"/>
              </a:ext>
            </a:extLst>
          </p:cNvPr>
          <p:cNvGraphicFramePr>
            <a:graphicFrameLocks noChangeAspect="1"/>
          </p:cNvGraphicFramePr>
          <p:nvPr>
            <p:extLst>
              <p:ext uri="{D42A27DB-BD31-4B8C-83A1-F6EECF244321}">
                <p14:modId xmlns:p14="http://schemas.microsoft.com/office/powerpoint/2010/main" val="1751259854"/>
              </p:ext>
            </p:extLst>
          </p:nvPr>
        </p:nvGraphicFramePr>
        <p:xfrm>
          <a:off x="3460484" y="2724194"/>
          <a:ext cx="1668462" cy="769937"/>
        </p:xfrm>
        <a:graphic>
          <a:graphicData uri="http://schemas.openxmlformats.org/presentationml/2006/ole">
            <mc:AlternateContent xmlns:mc="http://schemas.openxmlformats.org/markup-compatibility/2006">
              <mc:Choice xmlns:v="urn:schemas-microsoft-com:vml" Requires="v">
                <p:oleObj spid="_x0000_s8195" name="Equation" r:id="rId6" imgW="749160" imgH="342720" progId="Equation.DSMT4">
                  <p:embed/>
                </p:oleObj>
              </mc:Choice>
              <mc:Fallback>
                <p:oleObj name="Equation" r:id="rId6" imgW="749160" imgH="342720" progId="Equation.DSMT4">
                  <p:embed/>
                  <p:pic>
                    <p:nvPicPr>
                      <p:cNvPr id="31" name="Object 30">
                        <a:extLst>
                          <a:ext uri="{FF2B5EF4-FFF2-40B4-BE49-F238E27FC236}">
                            <a16:creationId xmlns:a16="http://schemas.microsoft.com/office/drawing/2014/main" id="{FD82E839-6F99-4580-A8F5-48B89F2A1AFA}"/>
                          </a:ext>
                        </a:extLst>
                      </p:cNvPr>
                      <p:cNvPicPr/>
                      <p:nvPr/>
                    </p:nvPicPr>
                    <p:blipFill>
                      <a:blip r:embed="rId7"/>
                      <a:stretch>
                        <a:fillRect/>
                      </a:stretch>
                    </p:blipFill>
                    <p:spPr>
                      <a:xfrm>
                        <a:off x="3460484" y="2724194"/>
                        <a:ext cx="1668462" cy="769937"/>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0E09C84B-4234-4FC0-AA91-D2C1CD9E3FD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140857764"/>
      </p:ext>
    </p:extLst>
  </p:cSld>
  <p:clrMapOvr>
    <a:masterClrMapping/>
  </p:clrMapOvr>
  <mc:AlternateContent xmlns:mc="http://schemas.openxmlformats.org/markup-compatibility/2006" xmlns:p14="http://schemas.microsoft.com/office/powerpoint/2010/main">
    <mc:Choice Requires="p14">
      <p:transition spd="slow" p14:dur="2000" advTm="37670"/>
    </mc:Choice>
    <mc:Fallback xmlns="">
      <p:transition spd="slow" advTm="37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Taylor series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On occasion, we will use higher order Taylor series</a:t>
            </a:r>
          </a:p>
          <a:p>
            <a:endParaRPr lang="en-US" dirty="0"/>
          </a:p>
          <a:p>
            <a:endParaRPr lang="en-US" dirty="0"/>
          </a:p>
          <a:p>
            <a:pPr marL="0" indent="0">
              <a:buNone/>
            </a:pPr>
            <a:endParaRPr lang="en-US" dirty="0"/>
          </a:p>
          <a:p>
            <a:endParaRPr lang="en-US" dirty="0"/>
          </a:p>
          <a:p>
            <a:r>
              <a:rPr lang="en-US" dirty="0"/>
              <a:t>The unknown for the error term will always be the Greek </a:t>
            </a:r>
            <a:br>
              <a:rPr lang="en-US" dirty="0"/>
            </a:br>
            <a:r>
              <a:rPr lang="en-US" dirty="0"/>
              <a:t>equivalent of the variable we are dealing with</a:t>
            </a:r>
          </a:p>
          <a:p>
            <a:pPr marL="457200" lvl="1" indent="0" algn="ctr">
              <a:buNone/>
            </a:pPr>
            <a:r>
              <a:rPr lang="en-US" i="1" dirty="0">
                <a:latin typeface="Times New Roman" panose="02020603050405020304" pitchFamily="18" charset="0"/>
              </a:rPr>
              <a:t>x</a:t>
            </a:r>
            <a:r>
              <a:rPr lang="en-US" dirty="0"/>
              <a:t> and </a:t>
            </a:r>
            <a:r>
              <a:rPr lang="en-US" i="1" dirty="0">
                <a:latin typeface="Symbol" panose="05050102010706020507" pitchFamily="18" charset="2"/>
              </a:rPr>
              <a:t>x</a:t>
            </a:r>
          </a:p>
          <a:p>
            <a:pPr marL="457200" lvl="1" indent="0" algn="ctr">
              <a:buNone/>
            </a:pPr>
            <a:r>
              <a:rPr lang="en-US" i="1" dirty="0">
                <a:latin typeface="Times New Roman" panose="02020603050405020304" pitchFamily="18" charset="0"/>
              </a:rPr>
              <a:t>t</a:t>
            </a:r>
            <a:r>
              <a:rPr lang="en-US" dirty="0">
                <a:latin typeface="Times New Roman" panose="02020603050405020304" pitchFamily="18" charset="0"/>
              </a:rPr>
              <a:t> and </a:t>
            </a:r>
            <a:r>
              <a:rPr lang="en-US" i="1" dirty="0">
                <a:latin typeface="Symbol" panose="05050102010706020507" pitchFamily="18" charset="2"/>
              </a:rPr>
              <a:t>t</a:t>
            </a:r>
          </a:p>
          <a:p>
            <a:r>
              <a:rPr lang="en-US" dirty="0"/>
              <a:t>To keep life simple, we will use</a:t>
            </a:r>
          </a:p>
          <a:p>
            <a:pPr lvl="1"/>
            <a:r>
              <a:rPr lang="en-US" i="1" dirty="0">
                <a:latin typeface="Times New Roman" panose="02020603050405020304" pitchFamily="18" charset="0"/>
              </a:rPr>
              <a:t>f</a:t>
            </a:r>
            <a:r>
              <a:rPr lang="en-US" i="1" dirty="0"/>
              <a:t>  </a:t>
            </a:r>
            <a:r>
              <a:rPr lang="en-US" dirty="0"/>
              <a:t>for functions of </a:t>
            </a:r>
            <a:r>
              <a:rPr lang="en-US" i="1" dirty="0">
                <a:latin typeface="Times New Roman" panose="02020603050405020304" pitchFamily="18" charset="0"/>
              </a:rPr>
              <a:t>x</a:t>
            </a:r>
          </a:p>
          <a:p>
            <a:pPr lvl="1"/>
            <a:r>
              <a:rPr lang="en-US" i="1" dirty="0">
                <a:latin typeface="Times New Roman" panose="02020603050405020304" pitchFamily="18" charset="0"/>
              </a:rPr>
              <a:t>y</a:t>
            </a:r>
            <a:r>
              <a:rPr lang="en-US" i="1" dirty="0"/>
              <a:t>  </a:t>
            </a:r>
            <a:r>
              <a:rPr lang="en-US" dirty="0"/>
              <a:t>for functions of </a:t>
            </a:r>
            <a:r>
              <a:rPr lang="en-US" i="1" dirty="0">
                <a:latin typeface="Times New Roman" panose="02020603050405020304" pitchFamily="18" charset="0"/>
              </a:rPr>
              <a:t>t</a:t>
            </a:r>
            <a:endParaRPr lang="en-US" dirty="0">
              <a:latin typeface="Times New Roman" panose="02020603050405020304" pitchFamily="18" charset="0"/>
            </a:endParaRPr>
          </a:p>
          <a:p>
            <a:pPr lvl="1"/>
            <a:endParaRPr lang="en-US" dirty="0"/>
          </a:p>
        </p:txBody>
      </p:sp>
      <p:sp>
        <p:nvSpPr>
          <p:cNvPr id="4" name="Footer Placeholder 3"/>
          <p:cNvSpPr>
            <a:spLocks noGrp="1"/>
          </p:cNvSpPr>
          <p:nvPr>
            <p:ph type="ftr" sz="quarter" idx="11"/>
          </p:nvPr>
        </p:nvSpPr>
        <p:spPr/>
        <p:txBody>
          <a:bodyPr/>
          <a:lstStyle/>
          <a:p>
            <a:r>
              <a:rPr lang="en-US"/>
              <a:t>Taylor series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8" name="Object 7">
            <a:extLst>
              <a:ext uri="{FF2B5EF4-FFF2-40B4-BE49-F238E27FC236}">
                <a16:creationId xmlns:a16="http://schemas.microsoft.com/office/drawing/2014/main" id="{12F226A4-524E-4F4E-9BED-9FF98B63BD1C}"/>
              </a:ext>
            </a:extLst>
          </p:cNvPr>
          <p:cNvGraphicFramePr>
            <a:graphicFrameLocks noChangeAspect="1"/>
          </p:cNvGraphicFramePr>
          <p:nvPr>
            <p:extLst>
              <p:ext uri="{D42A27DB-BD31-4B8C-83A1-F6EECF244321}">
                <p14:modId xmlns:p14="http://schemas.microsoft.com/office/powerpoint/2010/main" val="1916091786"/>
              </p:ext>
            </p:extLst>
          </p:nvPr>
        </p:nvGraphicFramePr>
        <p:xfrm>
          <a:off x="395644" y="2082976"/>
          <a:ext cx="6534151" cy="798512"/>
        </p:xfrm>
        <a:graphic>
          <a:graphicData uri="http://schemas.openxmlformats.org/presentationml/2006/ole">
            <mc:AlternateContent xmlns:mc="http://schemas.openxmlformats.org/markup-compatibility/2006">
              <mc:Choice xmlns:v="urn:schemas-microsoft-com:vml" Requires="v">
                <p:oleObj spid="_x0000_s9222" name="Equation" r:id="rId6" imgW="2933640" imgH="355320" progId="Equation.DSMT4">
                  <p:embed/>
                </p:oleObj>
              </mc:Choice>
              <mc:Fallback>
                <p:oleObj name="Equation" r:id="rId6" imgW="2933640" imgH="355320" progId="Equation.DSMT4">
                  <p:embed/>
                  <p:pic>
                    <p:nvPicPr>
                      <p:cNvPr id="31" name="Object 30">
                        <a:extLst>
                          <a:ext uri="{FF2B5EF4-FFF2-40B4-BE49-F238E27FC236}">
                            <a16:creationId xmlns:a16="http://schemas.microsoft.com/office/drawing/2014/main" id="{FD82E839-6F99-4580-A8F5-48B89F2A1AFA}"/>
                          </a:ext>
                        </a:extLst>
                      </p:cNvPr>
                      <p:cNvPicPr/>
                      <p:nvPr/>
                    </p:nvPicPr>
                    <p:blipFill>
                      <a:blip r:embed="rId7"/>
                      <a:stretch>
                        <a:fillRect/>
                      </a:stretch>
                    </p:blipFill>
                    <p:spPr>
                      <a:xfrm>
                        <a:off x="395644" y="2082976"/>
                        <a:ext cx="6534151" cy="798512"/>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4BFB4189-B395-47B0-A9D2-D34AB211EAF3}"/>
              </a:ext>
            </a:extLst>
          </p:cNvPr>
          <p:cNvGraphicFramePr>
            <a:graphicFrameLocks noChangeAspect="1"/>
          </p:cNvGraphicFramePr>
          <p:nvPr>
            <p:extLst>
              <p:ext uri="{D42A27DB-BD31-4B8C-83A1-F6EECF244321}">
                <p14:modId xmlns:p14="http://schemas.microsoft.com/office/powerpoint/2010/main" val="1771009861"/>
              </p:ext>
            </p:extLst>
          </p:nvPr>
        </p:nvGraphicFramePr>
        <p:xfrm>
          <a:off x="395644" y="2805616"/>
          <a:ext cx="8232776" cy="798513"/>
        </p:xfrm>
        <a:graphic>
          <a:graphicData uri="http://schemas.openxmlformats.org/presentationml/2006/ole">
            <mc:AlternateContent xmlns:mc="http://schemas.openxmlformats.org/markup-compatibility/2006">
              <mc:Choice xmlns:v="urn:schemas-microsoft-com:vml" Requires="v">
                <p:oleObj spid="_x0000_s9223" name="Equation" r:id="rId8" imgW="3695400" imgH="355320" progId="Equation.DSMT4">
                  <p:embed/>
                </p:oleObj>
              </mc:Choice>
              <mc:Fallback>
                <p:oleObj name="Equation" r:id="rId8" imgW="3695400" imgH="355320" progId="Equation.DSMT4">
                  <p:embed/>
                  <p:pic>
                    <p:nvPicPr>
                      <p:cNvPr id="8" name="Object 7">
                        <a:extLst>
                          <a:ext uri="{FF2B5EF4-FFF2-40B4-BE49-F238E27FC236}">
                            <a16:creationId xmlns:a16="http://schemas.microsoft.com/office/drawing/2014/main" id="{12F226A4-524E-4F4E-9BED-9FF98B63BD1C}"/>
                          </a:ext>
                        </a:extLst>
                      </p:cNvPr>
                      <p:cNvPicPr/>
                      <p:nvPr/>
                    </p:nvPicPr>
                    <p:blipFill>
                      <a:blip r:embed="rId9"/>
                      <a:stretch>
                        <a:fillRect/>
                      </a:stretch>
                    </p:blipFill>
                    <p:spPr>
                      <a:xfrm>
                        <a:off x="395644" y="2805616"/>
                        <a:ext cx="8232776" cy="798513"/>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5D4B440A-6DFC-4E46-833F-52DB4857343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
        <p:nvSpPr>
          <p:cNvPr id="11" name="Rectangle 10"/>
          <p:cNvSpPr/>
          <p:nvPr/>
        </p:nvSpPr>
        <p:spPr>
          <a:xfrm>
            <a:off x="6604558" y="4640268"/>
            <a:ext cx="1977144" cy="584775"/>
          </a:xfrm>
          <a:prstGeom prst="rect">
            <a:avLst/>
          </a:prstGeom>
        </p:spPr>
        <p:txBody>
          <a:bodyPr wrap="none">
            <a:spAutoFit/>
          </a:bodyPr>
          <a:lstStyle/>
          <a:p>
            <a:r>
              <a:rPr lang="en-US" sz="1600" i="1" dirty="0" smtClean="0">
                <a:solidFill>
                  <a:prstClr val="white"/>
                </a:solidFill>
                <a:latin typeface="Symbol" panose="05050102010706020507" pitchFamily="18" charset="2"/>
                <a:ea typeface="Cambria" panose="02040503050406030204" pitchFamily="18" charset="0"/>
                <a:cs typeface="Times New Roman" panose="02020603050405020304" pitchFamily="18" charset="0"/>
              </a:rPr>
              <a:t>t</a:t>
            </a:r>
            <a:r>
              <a:rPr lang="en-US" sz="16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 is pronounced </a:t>
            </a:r>
            <a:r>
              <a:rPr lang="en-US" sz="1600" i="1"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tau</a:t>
            </a:r>
            <a:r>
              <a:rPr lang="en-US" sz="16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a:t>
            </a:r>
            <a:br>
              <a:rPr lang="en-US" sz="16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br>
            <a:r>
              <a:rPr lang="en-US" sz="16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    rhyming with </a:t>
            </a:r>
            <a:r>
              <a:rPr lang="en-US" sz="1600" i="1"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cow</a:t>
            </a:r>
            <a:endParaRPr lang="en-CA" sz="1200" i="1" dirty="0"/>
          </a:p>
        </p:txBody>
      </p:sp>
    </p:spTree>
    <p:custDataLst>
      <p:tags r:id="rId2"/>
    </p:custDataLst>
    <p:extLst>
      <p:ext uri="{BB962C8B-B14F-4D97-AF65-F5344CB8AC3E}">
        <p14:creationId xmlns:p14="http://schemas.microsoft.com/office/powerpoint/2010/main" val="3057601588"/>
      </p:ext>
    </p:extLst>
  </p:cSld>
  <p:clrMapOvr>
    <a:masterClrMapping/>
  </p:clrMapOvr>
  <mc:AlternateContent xmlns:mc="http://schemas.openxmlformats.org/markup-compatibility/2006" xmlns:p14="http://schemas.microsoft.com/office/powerpoint/2010/main">
    <mc:Choice Requires="p14">
      <p:transition spd="slow" p14:dur="2000" advTm="41124"/>
    </mc:Choice>
    <mc:Fallback xmlns="">
      <p:transition spd="slow" advTm="41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0"/>
                </p:tgtEl>
              </p:cMediaNode>
            </p:audio>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1D37-4CE9-417C-AB8C-EF0C158CDCEB}"/>
              </a:ext>
            </a:extLst>
          </p:cNvPr>
          <p:cNvSpPr>
            <a:spLocks noGrp="1"/>
          </p:cNvSpPr>
          <p:nvPr>
            <p:ph type="title"/>
          </p:nvPr>
        </p:nvSpPr>
        <p:spPr/>
        <p:txBody>
          <a:bodyPr/>
          <a:lstStyle/>
          <a:p>
            <a:r>
              <a:rPr lang="en-US" dirty="0"/>
              <a:t>Big Oh</a:t>
            </a:r>
          </a:p>
        </p:txBody>
      </p:sp>
      <p:sp>
        <p:nvSpPr>
          <p:cNvPr id="3" name="Content Placeholder 2">
            <a:extLst>
              <a:ext uri="{FF2B5EF4-FFF2-40B4-BE49-F238E27FC236}">
                <a16:creationId xmlns:a16="http://schemas.microsoft.com/office/drawing/2014/main" id="{40243D9B-2C11-45CA-AE3B-8FCD8A403FE7}"/>
              </a:ext>
            </a:extLst>
          </p:cNvPr>
          <p:cNvSpPr>
            <a:spLocks noGrp="1"/>
          </p:cNvSpPr>
          <p:nvPr>
            <p:ph idx="1"/>
          </p:nvPr>
        </p:nvSpPr>
        <p:spPr/>
        <p:txBody>
          <a:bodyPr/>
          <a:lstStyle/>
          <a:p>
            <a:r>
              <a:rPr lang="en-US" dirty="0"/>
              <a:t>You will recall that the error was</a:t>
            </a:r>
          </a:p>
          <a:p>
            <a:endParaRPr lang="en-US" dirty="0"/>
          </a:p>
          <a:p>
            <a:endParaRPr lang="en-US" dirty="0"/>
          </a:p>
          <a:p>
            <a:pPr lvl="1"/>
            <a:r>
              <a:rPr lang="en-US" dirty="0"/>
              <a:t>Assuming that the second derivative is approximately constant,</a:t>
            </a:r>
            <a:br>
              <a:rPr lang="en-US" dirty="0"/>
            </a:br>
            <a:r>
              <a:rPr lang="en-US" dirty="0"/>
              <a:t>	the only way to make the error smaller is to reduce </a:t>
            </a:r>
            <a:r>
              <a:rPr lang="en-US" i="1" dirty="0">
                <a:latin typeface="Times New Roman" panose="02020603050405020304" pitchFamily="18" charset="0"/>
              </a:rPr>
              <a:t>h</a:t>
            </a:r>
            <a:r>
              <a:rPr lang="en-US" dirty="0">
                <a:latin typeface="Times New Roman" panose="02020603050405020304" pitchFamily="18" charset="0"/>
              </a:rPr>
              <a:t> </a:t>
            </a:r>
          </a:p>
          <a:p>
            <a:pPr lvl="1"/>
            <a:endParaRPr lang="en-US" dirty="0">
              <a:latin typeface="Times New Roman" panose="02020603050405020304" pitchFamily="18" charset="0"/>
            </a:endParaRPr>
          </a:p>
          <a:p>
            <a:pPr lvl="1"/>
            <a:r>
              <a:rPr lang="en-US" dirty="0"/>
              <a:t>Thus, if we divide</a:t>
            </a:r>
            <a:r>
              <a:rPr lang="en-US" dirty="0">
                <a:latin typeface="Times New Roman" panose="02020603050405020304" pitchFamily="18" charset="0"/>
              </a:rPr>
              <a:t> </a:t>
            </a:r>
            <a:r>
              <a:rPr lang="en-US" i="1" dirty="0">
                <a:latin typeface="Times New Roman" panose="02020603050405020304" pitchFamily="18" charset="0"/>
              </a:rPr>
              <a:t>h </a:t>
            </a:r>
            <a:r>
              <a:rPr lang="en-US" dirty="0"/>
              <a:t>by two,</a:t>
            </a:r>
            <a:br>
              <a:rPr lang="en-US" dirty="0"/>
            </a:br>
            <a:r>
              <a:rPr lang="en-US" dirty="0"/>
              <a:t>	     the error should go down by a factor of approximately four</a:t>
            </a:r>
          </a:p>
          <a:p>
            <a:pPr lvl="1"/>
            <a:r>
              <a:rPr lang="en-US" dirty="0"/>
              <a:t>Also, if we multiply</a:t>
            </a:r>
            <a:r>
              <a:rPr lang="en-US" dirty="0">
                <a:latin typeface="Times New Roman" panose="02020603050405020304" pitchFamily="18" charset="0"/>
              </a:rPr>
              <a:t> </a:t>
            </a:r>
            <a:r>
              <a:rPr lang="en-US" i="1" dirty="0">
                <a:latin typeface="Times New Roman" panose="02020603050405020304" pitchFamily="18" charset="0"/>
              </a:rPr>
              <a:t>h </a:t>
            </a:r>
            <a:r>
              <a:rPr lang="en-US" dirty="0"/>
              <a:t>by two,</a:t>
            </a:r>
            <a:br>
              <a:rPr lang="en-US" dirty="0"/>
            </a:br>
            <a:r>
              <a:rPr lang="en-US" dirty="0"/>
              <a:t>	     the error should go up by a factor of approximately four</a:t>
            </a:r>
          </a:p>
          <a:p>
            <a:pPr lvl="1"/>
            <a:endParaRPr lang="en-US" dirty="0"/>
          </a:p>
        </p:txBody>
      </p:sp>
      <p:sp>
        <p:nvSpPr>
          <p:cNvPr id="4" name="Footer Placeholder 3">
            <a:extLst>
              <a:ext uri="{FF2B5EF4-FFF2-40B4-BE49-F238E27FC236}">
                <a16:creationId xmlns:a16="http://schemas.microsoft.com/office/drawing/2014/main" id="{DF4DB1FC-0D5A-481E-81EA-4713A6FA66E9}"/>
              </a:ext>
            </a:extLst>
          </p:cNvPr>
          <p:cNvSpPr>
            <a:spLocks noGrp="1"/>
          </p:cNvSpPr>
          <p:nvPr>
            <p:ph type="ftr" sz="quarter" idx="11"/>
          </p:nvPr>
        </p:nvSpPr>
        <p:spPr/>
        <p:txBody>
          <a:bodyPr/>
          <a:lstStyle/>
          <a:p>
            <a:r>
              <a:rPr lang="en-US"/>
              <a:t>Taylor series</a:t>
            </a:r>
            <a:endParaRPr lang="en-CA" dirty="0"/>
          </a:p>
        </p:txBody>
      </p:sp>
      <p:sp>
        <p:nvSpPr>
          <p:cNvPr id="5" name="Slide Number Placeholder 4">
            <a:extLst>
              <a:ext uri="{FF2B5EF4-FFF2-40B4-BE49-F238E27FC236}">
                <a16:creationId xmlns:a16="http://schemas.microsoft.com/office/drawing/2014/main" id="{406718CF-CD2F-4000-935B-0698128DC313}"/>
              </a:ext>
            </a:extLst>
          </p:cNvPr>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6" name="Object 5">
            <a:extLst>
              <a:ext uri="{FF2B5EF4-FFF2-40B4-BE49-F238E27FC236}">
                <a16:creationId xmlns:a16="http://schemas.microsoft.com/office/drawing/2014/main" id="{A6FC1121-2A6A-4C5D-91FE-B1A0C57C613C}"/>
              </a:ext>
            </a:extLst>
          </p:cNvPr>
          <p:cNvGraphicFramePr>
            <a:graphicFrameLocks noChangeAspect="1"/>
          </p:cNvGraphicFramePr>
          <p:nvPr>
            <p:extLst>
              <p:ext uri="{D42A27DB-BD31-4B8C-83A1-F6EECF244321}">
                <p14:modId xmlns:p14="http://schemas.microsoft.com/office/powerpoint/2010/main" val="114421536"/>
              </p:ext>
            </p:extLst>
          </p:nvPr>
        </p:nvGraphicFramePr>
        <p:xfrm>
          <a:off x="2139156" y="2028432"/>
          <a:ext cx="4865687" cy="769937"/>
        </p:xfrm>
        <a:graphic>
          <a:graphicData uri="http://schemas.openxmlformats.org/presentationml/2006/ole">
            <mc:AlternateContent xmlns:mc="http://schemas.openxmlformats.org/markup-compatibility/2006">
              <mc:Choice xmlns:v="urn:schemas-microsoft-com:vml" Requires="v">
                <p:oleObj spid="_x0000_s10243" name="Equation" r:id="rId6" imgW="2184120" imgH="342720" progId="Equation.DSMT4">
                  <p:embed/>
                </p:oleObj>
              </mc:Choice>
              <mc:Fallback>
                <p:oleObj name="Equation" r:id="rId6" imgW="2184120" imgH="342720" progId="Equation.DSMT4">
                  <p:embed/>
                  <p:pic>
                    <p:nvPicPr>
                      <p:cNvPr id="31" name="Object 30">
                        <a:extLst>
                          <a:ext uri="{FF2B5EF4-FFF2-40B4-BE49-F238E27FC236}">
                            <a16:creationId xmlns:a16="http://schemas.microsoft.com/office/drawing/2014/main" id="{FD82E839-6F99-4580-A8F5-48B89F2A1AFA}"/>
                          </a:ext>
                        </a:extLst>
                      </p:cNvPr>
                      <p:cNvPicPr/>
                      <p:nvPr/>
                    </p:nvPicPr>
                    <p:blipFill>
                      <a:blip r:embed="rId7"/>
                      <a:stretch>
                        <a:fillRect/>
                      </a:stretch>
                    </p:blipFill>
                    <p:spPr>
                      <a:xfrm>
                        <a:off x="2139156" y="2028432"/>
                        <a:ext cx="4865687" cy="769937"/>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C71A5FC8-49A5-4DA0-BFFE-8836C39609A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36438154"/>
      </p:ext>
    </p:extLst>
  </p:cSld>
  <p:clrMapOvr>
    <a:masterClrMapping/>
  </p:clrMapOvr>
  <mc:AlternateContent xmlns:mc="http://schemas.openxmlformats.org/markup-compatibility/2006" xmlns:p14="http://schemas.microsoft.com/office/powerpoint/2010/main">
    <mc:Choice Requires="p14">
      <p:transition spd="slow" p14:dur="2000" advTm="74819"/>
    </mc:Choice>
    <mc:Fallback xmlns="">
      <p:transition spd="slow" advTm="74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1D37-4CE9-417C-AB8C-EF0C158CDCEB}"/>
              </a:ext>
            </a:extLst>
          </p:cNvPr>
          <p:cNvSpPr>
            <a:spLocks noGrp="1"/>
          </p:cNvSpPr>
          <p:nvPr>
            <p:ph type="title"/>
          </p:nvPr>
        </p:nvSpPr>
        <p:spPr/>
        <p:txBody>
          <a:bodyPr/>
          <a:lstStyle/>
          <a:p>
            <a:r>
              <a:rPr lang="en-US" dirty="0"/>
              <a:t>Big Oh</a:t>
            </a:r>
          </a:p>
        </p:txBody>
      </p:sp>
      <p:sp>
        <p:nvSpPr>
          <p:cNvPr id="3" name="Content Placeholder 2">
            <a:extLst>
              <a:ext uri="{FF2B5EF4-FFF2-40B4-BE49-F238E27FC236}">
                <a16:creationId xmlns:a16="http://schemas.microsoft.com/office/drawing/2014/main" id="{40243D9B-2C11-45CA-AE3B-8FCD8A403FE7}"/>
              </a:ext>
            </a:extLst>
          </p:cNvPr>
          <p:cNvSpPr>
            <a:spLocks noGrp="1"/>
          </p:cNvSpPr>
          <p:nvPr>
            <p:ph idx="1"/>
          </p:nvPr>
        </p:nvSpPr>
        <p:spPr/>
        <p:txBody>
          <a:bodyPr/>
          <a:lstStyle/>
          <a:p>
            <a:r>
              <a:rPr lang="en-US" dirty="0"/>
              <a:t>Suppose we want to approximate </a:t>
            </a:r>
            <a:r>
              <a:rPr lang="en-US" dirty="0">
                <a:latin typeface="Times New Roman" panose="02020603050405020304" pitchFamily="18" charset="0"/>
              </a:rPr>
              <a:t>sin(2 + </a:t>
            </a:r>
            <a:r>
              <a:rPr lang="en-US" i="1" dirty="0">
                <a:latin typeface="Times New Roman" panose="02020603050405020304" pitchFamily="18" charset="0"/>
              </a:rPr>
              <a:t>h</a:t>
            </a:r>
            <a:r>
              <a:rPr lang="en-US" dirty="0">
                <a:latin typeface="Times New Roman" panose="02020603050405020304" pitchFamily="18" charset="0"/>
              </a:rPr>
              <a:t>)</a:t>
            </a:r>
          </a:p>
        </p:txBody>
      </p:sp>
      <p:sp>
        <p:nvSpPr>
          <p:cNvPr id="4" name="Footer Placeholder 3">
            <a:extLst>
              <a:ext uri="{FF2B5EF4-FFF2-40B4-BE49-F238E27FC236}">
                <a16:creationId xmlns:a16="http://schemas.microsoft.com/office/drawing/2014/main" id="{DF4DB1FC-0D5A-481E-81EA-4713A6FA66E9}"/>
              </a:ext>
            </a:extLst>
          </p:cNvPr>
          <p:cNvSpPr>
            <a:spLocks noGrp="1"/>
          </p:cNvSpPr>
          <p:nvPr>
            <p:ph type="ftr" sz="quarter" idx="11"/>
          </p:nvPr>
        </p:nvSpPr>
        <p:spPr/>
        <p:txBody>
          <a:bodyPr/>
          <a:lstStyle/>
          <a:p>
            <a:r>
              <a:rPr lang="en-US"/>
              <a:t>Taylor series</a:t>
            </a:r>
            <a:endParaRPr lang="en-CA" dirty="0"/>
          </a:p>
        </p:txBody>
      </p:sp>
      <p:sp>
        <p:nvSpPr>
          <p:cNvPr id="5" name="Slide Number Placeholder 4">
            <a:extLst>
              <a:ext uri="{FF2B5EF4-FFF2-40B4-BE49-F238E27FC236}">
                <a16:creationId xmlns:a16="http://schemas.microsoft.com/office/drawing/2014/main" id="{406718CF-CD2F-4000-935B-0698128DC313}"/>
              </a:ext>
            </a:extLst>
          </p:cNvPr>
          <p:cNvSpPr>
            <a:spLocks noGrp="1"/>
          </p:cNvSpPr>
          <p:nvPr>
            <p:ph type="sldNum" sz="quarter" idx="12"/>
          </p:nvPr>
        </p:nvSpPr>
        <p:spPr/>
        <p:txBody>
          <a:bodyPr/>
          <a:lstStyle/>
          <a:p>
            <a:fld id="{42EF6DC8-DA9C-4533-8A40-BB00A2545AF8}" type="slidenum">
              <a:rPr lang="en-CA" smtClean="0"/>
              <a:pPr/>
              <a:t>13</a:t>
            </a:fld>
            <a:endParaRPr lang="en-CA"/>
          </a:p>
        </p:txBody>
      </p:sp>
      <p:sp>
        <p:nvSpPr>
          <p:cNvPr id="8" name="TextBox 7">
            <a:extLst>
              <a:ext uri="{FF2B5EF4-FFF2-40B4-BE49-F238E27FC236}">
                <a16:creationId xmlns:a16="http://schemas.microsoft.com/office/drawing/2014/main" id="{A602A5D5-5660-48B7-9749-213591283DC4}"/>
              </a:ext>
            </a:extLst>
          </p:cNvPr>
          <p:cNvSpPr txBox="1"/>
          <p:nvPr/>
        </p:nvSpPr>
        <p:spPr>
          <a:xfrm>
            <a:off x="-17128" y="2666050"/>
            <a:ext cx="6898023" cy="2862322"/>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     1   0.5                       0.5984721441     0.7012240086     0.1028 </a:t>
            </a:r>
          </a:p>
          <a:p>
            <a:r>
              <a:rPr lang="en-US" dirty="0">
                <a:solidFill>
                  <a:schemeClr val="bg1"/>
                </a:solidFill>
                <a:latin typeface="Times New Roman" panose="02020603050405020304" pitchFamily="18" charset="0"/>
                <a:cs typeface="Times New Roman" panose="02020603050405020304" pitchFamily="18" charset="0"/>
              </a:rPr>
              <a:t>     2   0.25                     0.7780731969     0.8052607177     0.02719</a:t>
            </a:r>
          </a:p>
          <a:p>
            <a:r>
              <a:rPr lang="en-US" dirty="0">
                <a:solidFill>
                  <a:schemeClr val="bg1"/>
                </a:solidFill>
                <a:latin typeface="Times New Roman" panose="02020603050405020304" pitchFamily="18" charset="0"/>
                <a:cs typeface="Times New Roman" panose="02020603050405020304" pitchFamily="18" charset="0"/>
              </a:rPr>
              <a:t>     3   0.125                   0.8503197898     0.8572790723     0.006959</a:t>
            </a:r>
          </a:p>
          <a:p>
            <a:r>
              <a:rPr lang="en-US" dirty="0">
                <a:solidFill>
                  <a:schemeClr val="bg1"/>
                </a:solidFill>
                <a:latin typeface="Times New Roman" panose="02020603050405020304" pitchFamily="18" charset="0"/>
                <a:cs typeface="Times New Roman" panose="02020603050405020304" pitchFamily="18" charset="0"/>
              </a:rPr>
              <a:t>     4   0.00625               0.8815297858     0.8832882495     0.001758</a:t>
            </a:r>
          </a:p>
          <a:p>
            <a:r>
              <a:rPr lang="en-US" dirty="0">
                <a:solidFill>
                  <a:schemeClr val="bg1"/>
                </a:solidFill>
                <a:latin typeface="Times New Roman" panose="02020603050405020304" pitchFamily="18" charset="0"/>
                <a:cs typeface="Times New Roman" panose="02020603050405020304" pitchFamily="18" charset="0"/>
              </a:rPr>
              <a:t>     5   0.003125             0.8958509980     0.8962928382     0.0004418</a:t>
            </a:r>
          </a:p>
          <a:p>
            <a:r>
              <a:rPr lang="en-US" dirty="0">
                <a:solidFill>
                  <a:schemeClr val="bg1"/>
                </a:solidFill>
                <a:latin typeface="Times New Roman" panose="02020603050405020304" pitchFamily="18" charset="0"/>
                <a:cs typeface="Times New Roman" panose="02020603050405020304" pitchFamily="18" charset="0"/>
              </a:rPr>
              <a:t>     6   0.0015625           0.9026844011     0.9027951325     0.0001107</a:t>
            </a:r>
          </a:p>
          <a:p>
            <a:r>
              <a:rPr lang="en-US" dirty="0">
                <a:solidFill>
                  <a:schemeClr val="bg1"/>
                </a:solidFill>
                <a:latin typeface="Times New Roman" panose="02020603050405020304" pitchFamily="18" charset="0"/>
                <a:cs typeface="Times New Roman" panose="02020603050405020304" pitchFamily="18" charset="0"/>
              </a:rPr>
              <a:t>     7   0.00078125         0.9060185633     0.9060462797     0.00002772</a:t>
            </a:r>
          </a:p>
          <a:p>
            <a:r>
              <a:rPr lang="en-US" dirty="0">
                <a:solidFill>
                  <a:schemeClr val="bg1"/>
                </a:solidFill>
                <a:latin typeface="Times New Roman" panose="02020603050405020304" pitchFamily="18" charset="0"/>
                <a:cs typeface="Times New Roman" panose="02020603050405020304" pitchFamily="18" charset="0"/>
              </a:rPr>
              <a:t>     8   0.000390625       0.9076649200     0.9076718532     0.000006933</a:t>
            </a:r>
          </a:p>
          <a:p>
            <a:r>
              <a:rPr lang="en-US" dirty="0">
                <a:solidFill>
                  <a:schemeClr val="bg1"/>
                </a:solidFill>
                <a:latin typeface="Times New Roman" panose="02020603050405020304" pitchFamily="18" charset="0"/>
                <a:cs typeface="Times New Roman" panose="02020603050405020304" pitchFamily="18" charset="0"/>
              </a:rPr>
              <a:t>     9   0.0001953125     0.9084829062     0.9084846400     0.000001734</a:t>
            </a:r>
          </a:p>
          <a:p>
            <a:r>
              <a:rPr lang="en-US" dirty="0">
                <a:solidFill>
                  <a:schemeClr val="bg1"/>
                </a:solidFill>
                <a:latin typeface="Times New Roman" panose="02020603050405020304" pitchFamily="18" charset="0"/>
                <a:cs typeface="Times New Roman" panose="02020603050405020304" pitchFamily="18" charset="0"/>
              </a:rPr>
              <a:t>   10   0.00009765625   0.9088905999     0.9088910334     0.0000004335</a:t>
            </a:r>
          </a:p>
        </p:txBody>
      </p:sp>
      <p:sp>
        <p:nvSpPr>
          <p:cNvPr id="14" name="TextBox 13">
            <a:extLst>
              <a:ext uri="{FF2B5EF4-FFF2-40B4-BE49-F238E27FC236}">
                <a16:creationId xmlns:a16="http://schemas.microsoft.com/office/drawing/2014/main" id="{BEE9259A-9366-4D11-B964-72FB6F16D1B6}"/>
              </a:ext>
            </a:extLst>
          </p:cNvPr>
          <p:cNvSpPr txBox="1"/>
          <p:nvPr/>
        </p:nvSpPr>
        <p:spPr>
          <a:xfrm>
            <a:off x="264254" y="2142884"/>
            <a:ext cx="322976" cy="400110"/>
          </a:xfrm>
          <a:prstGeom prst="rect">
            <a:avLst/>
          </a:prstGeom>
          <a:noFill/>
        </p:spPr>
        <p:txBody>
          <a:bodyPr wrap="square">
            <a:spAutoFit/>
          </a:bodyPr>
          <a:lstStyle/>
          <a:p>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endParaRPr lang="en-US" sz="2000" i="1" dirty="0"/>
          </a:p>
        </p:txBody>
      </p:sp>
      <p:sp>
        <p:nvSpPr>
          <p:cNvPr id="15" name="TextBox 14">
            <a:extLst>
              <a:ext uri="{FF2B5EF4-FFF2-40B4-BE49-F238E27FC236}">
                <a16:creationId xmlns:a16="http://schemas.microsoft.com/office/drawing/2014/main" id="{01898192-A449-4588-B8DA-E5498EF24BCF}"/>
              </a:ext>
            </a:extLst>
          </p:cNvPr>
          <p:cNvSpPr txBox="1"/>
          <p:nvPr/>
        </p:nvSpPr>
        <p:spPr>
          <a:xfrm>
            <a:off x="845193" y="2142883"/>
            <a:ext cx="983606" cy="400110"/>
          </a:xfrm>
          <a:prstGeom prst="rect">
            <a:avLst/>
          </a:prstGeom>
          <a:noFill/>
        </p:spPr>
        <p:txBody>
          <a:bodyPr wrap="square">
            <a:spAutoFit/>
          </a:bodyPr>
          <a:lstStyle/>
          <a:p>
            <a:r>
              <a:rPr lang="en-US" sz="2000" i="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h</a:t>
            </a: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 2</a:t>
            </a:r>
            <a:r>
              <a:rPr lang="en-US" sz="2000" i="1" baseline="30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–n </a:t>
            </a:r>
            <a:endParaRPr lang="en-US" sz="2000" i="1" dirty="0"/>
          </a:p>
        </p:txBody>
      </p:sp>
      <p:sp>
        <p:nvSpPr>
          <p:cNvPr id="16" name="TextBox 15">
            <a:extLst>
              <a:ext uri="{FF2B5EF4-FFF2-40B4-BE49-F238E27FC236}">
                <a16:creationId xmlns:a16="http://schemas.microsoft.com/office/drawing/2014/main" id="{5D438AC0-1FD7-42B5-B440-3D65D1DFEFCA}"/>
              </a:ext>
            </a:extLst>
          </p:cNvPr>
          <p:cNvSpPr txBox="1"/>
          <p:nvPr/>
        </p:nvSpPr>
        <p:spPr>
          <a:xfrm>
            <a:off x="2214694" y="2138184"/>
            <a:ext cx="1208014" cy="400110"/>
          </a:xfrm>
          <a:prstGeom prst="rect">
            <a:avLst/>
          </a:prstGeom>
          <a:noFill/>
        </p:spPr>
        <p:txBody>
          <a:bodyPr wrap="square">
            <a:spAutoFit/>
          </a:bodyPr>
          <a:lstStyle/>
          <a:p>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sin(2 + </a:t>
            </a:r>
            <a:r>
              <a:rPr lang="en-US" sz="2000" i="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h</a:t>
            </a: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a:t>
            </a:r>
            <a:endParaRPr lang="en-US" sz="2000" dirty="0"/>
          </a:p>
        </p:txBody>
      </p:sp>
      <p:sp>
        <p:nvSpPr>
          <p:cNvPr id="17" name="TextBox 16">
            <a:extLst>
              <a:ext uri="{FF2B5EF4-FFF2-40B4-BE49-F238E27FC236}">
                <a16:creationId xmlns:a16="http://schemas.microsoft.com/office/drawing/2014/main" id="{1EAA73C0-380B-4034-A983-1E9F04E2DF0C}"/>
              </a:ext>
            </a:extLst>
          </p:cNvPr>
          <p:cNvSpPr txBox="1"/>
          <p:nvPr/>
        </p:nvSpPr>
        <p:spPr>
          <a:xfrm>
            <a:off x="3590487" y="2138184"/>
            <a:ext cx="1816215" cy="400110"/>
          </a:xfrm>
          <a:prstGeom prst="rect">
            <a:avLst/>
          </a:prstGeom>
          <a:noFill/>
        </p:spPr>
        <p:txBody>
          <a:bodyPr wrap="square">
            <a:spAutoFit/>
          </a:bodyPr>
          <a:lstStyle/>
          <a:p>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Approximation</a:t>
            </a:r>
            <a:endParaRPr lang="en-US" sz="2000" dirty="0"/>
          </a:p>
        </p:txBody>
      </p:sp>
      <p:sp>
        <p:nvSpPr>
          <p:cNvPr id="18" name="TextBox 17">
            <a:extLst>
              <a:ext uri="{FF2B5EF4-FFF2-40B4-BE49-F238E27FC236}">
                <a16:creationId xmlns:a16="http://schemas.microsoft.com/office/drawing/2014/main" id="{E180E2C9-A6B9-4A4F-8B61-4DE2DA0F8FC7}"/>
              </a:ext>
            </a:extLst>
          </p:cNvPr>
          <p:cNvSpPr txBox="1"/>
          <p:nvPr/>
        </p:nvSpPr>
        <p:spPr>
          <a:xfrm>
            <a:off x="5482203" y="2007877"/>
            <a:ext cx="1145100" cy="707886"/>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Absolute</a:t>
            </a:r>
            <a:b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b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error</a:t>
            </a:r>
            <a:endParaRPr lang="en-US" sz="2000" dirty="0"/>
          </a:p>
        </p:txBody>
      </p:sp>
      <p:sp>
        <p:nvSpPr>
          <p:cNvPr id="19" name="TextBox 18">
            <a:extLst>
              <a:ext uri="{FF2B5EF4-FFF2-40B4-BE49-F238E27FC236}">
                <a16:creationId xmlns:a16="http://schemas.microsoft.com/office/drawing/2014/main" id="{670EB19F-0A12-4587-9EC8-BB163A3B6CDA}"/>
              </a:ext>
            </a:extLst>
          </p:cNvPr>
          <p:cNvSpPr txBox="1"/>
          <p:nvPr/>
        </p:nvSpPr>
        <p:spPr>
          <a:xfrm>
            <a:off x="8164412" y="2926271"/>
            <a:ext cx="956694" cy="2585323"/>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0.2646</a:t>
            </a:r>
          </a:p>
          <a:p>
            <a:r>
              <a:rPr lang="en-US" dirty="0">
                <a:solidFill>
                  <a:schemeClr val="bg1"/>
                </a:solidFill>
                <a:latin typeface="Times New Roman" panose="02020603050405020304" pitchFamily="18" charset="0"/>
                <a:cs typeface="Times New Roman" panose="02020603050405020304" pitchFamily="18" charset="0"/>
              </a:rPr>
              <a:t>0.2560</a:t>
            </a:r>
          </a:p>
          <a:p>
            <a:r>
              <a:rPr lang="en-US" dirty="0">
                <a:solidFill>
                  <a:schemeClr val="bg1"/>
                </a:solidFill>
                <a:latin typeface="Times New Roman" panose="02020603050405020304" pitchFamily="18" charset="0"/>
                <a:cs typeface="Times New Roman" panose="02020603050405020304" pitchFamily="18" charset="0"/>
              </a:rPr>
              <a:t>0.2527</a:t>
            </a:r>
          </a:p>
          <a:p>
            <a:r>
              <a:rPr lang="en-US" dirty="0">
                <a:solidFill>
                  <a:schemeClr val="bg1"/>
                </a:solidFill>
                <a:latin typeface="Times New Roman" panose="02020603050405020304" pitchFamily="18" charset="0"/>
                <a:cs typeface="Times New Roman" panose="02020603050405020304" pitchFamily="18" charset="0"/>
              </a:rPr>
              <a:t>0.2513</a:t>
            </a:r>
          </a:p>
          <a:p>
            <a:r>
              <a:rPr lang="en-US" dirty="0">
                <a:solidFill>
                  <a:schemeClr val="bg1"/>
                </a:solidFill>
                <a:latin typeface="Times New Roman" panose="02020603050405020304" pitchFamily="18" charset="0"/>
                <a:cs typeface="Times New Roman" panose="02020603050405020304" pitchFamily="18" charset="0"/>
              </a:rPr>
              <a:t>0.2506</a:t>
            </a:r>
          </a:p>
          <a:p>
            <a:r>
              <a:rPr lang="en-US" dirty="0">
                <a:solidFill>
                  <a:schemeClr val="bg1"/>
                </a:solidFill>
                <a:latin typeface="Times New Roman" panose="02020603050405020304" pitchFamily="18" charset="0"/>
                <a:cs typeface="Times New Roman" panose="02020603050405020304" pitchFamily="18" charset="0"/>
              </a:rPr>
              <a:t>0.2503</a:t>
            </a:r>
          </a:p>
          <a:p>
            <a:r>
              <a:rPr lang="en-US" dirty="0">
                <a:solidFill>
                  <a:schemeClr val="bg1"/>
                </a:solidFill>
                <a:latin typeface="Times New Roman" panose="02020603050405020304" pitchFamily="18" charset="0"/>
                <a:cs typeface="Times New Roman" panose="02020603050405020304" pitchFamily="18" charset="0"/>
              </a:rPr>
              <a:t>0.2502</a:t>
            </a:r>
          </a:p>
          <a:p>
            <a:r>
              <a:rPr lang="en-US" dirty="0">
                <a:solidFill>
                  <a:schemeClr val="bg1"/>
                </a:solidFill>
                <a:latin typeface="Times New Roman" panose="02020603050405020304" pitchFamily="18" charset="0"/>
                <a:cs typeface="Times New Roman" panose="02020603050405020304" pitchFamily="18" charset="0"/>
              </a:rPr>
              <a:t>0.2501</a:t>
            </a:r>
          </a:p>
          <a:p>
            <a:r>
              <a:rPr lang="en-US" dirty="0">
                <a:solidFill>
                  <a:schemeClr val="bg1"/>
                </a:solidFill>
                <a:latin typeface="Times New Roman" panose="02020603050405020304" pitchFamily="18" charset="0"/>
                <a:cs typeface="Times New Roman" panose="02020603050405020304" pitchFamily="18" charset="0"/>
              </a:rPr>
              <a:t>0.2500</a:t>
            </a:r>
          </a:p>
        </p:txBody>
      </p:sp>
      <p:sp>
        <p:nvSpPr>
          <p:cNvPr id="20" name="TextBox 19">
            <a:extLst>
              <a:ext uri="{FF2B5EF4-FFF2-40B4-BE49-F238E27FC236}">
                <a16:creationId xmlns:a16="http://schemas.microsoft.com/office/drawing/2014/main" id="{7B189ED5-F966-4390-B240-6E0A39BE8DDC}"/>
              </a:ext>
            </a:extLst>
          </p:cNvPr>
          <p:cNvSpPr txBox="1"/>
          <p:nvPr/>
        </p:nvSpPr>
        <p:spPr>
          <a:xfrm>
            <a:off x="6751040" y="2645158"/>
            <a:ext cx="1545671" cy="2862322"/>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0.1137</a:t>
            </a:r>
          </a:p>
          <a:p>
            <a:r>
              <a:rPr lang="en-US" dirty="0">
                <a:solidFill>
                  <a:schemeClr val="bg1"/>
                </a:solidFill>
                <a:latin typeface="Times New Roman" panose="02020603050405020304" pitchFamily="18" charset="0"/>
                <a:cs typeface="Times New Roman" panose="02020603050405020304" pitchFamily="18" charset="0"/>
              </a:rPr>
              <a:t>0.02842</a:t>
            </a:r>
          </a:p>
          <a:p>
            <a:r>
              <a:rPr lang="en-US" dirty="0">
                <a:solidFill>
                  <a:schemeClr val="bg1"/>
                </a:solidFill>
                <a:latin typeface="Times New Roman" panose="02020603050405020304" pitchFamily="18" charset="0"/>
                <a:cs typeface="Times New Roman" panose="02020603050405020304" pitchFamily="18" charset="0"/>
              </a:rPr>
              <a:t>0.007104</a:t>
            </a:r>
          </a:p>
          <a:p>
            <a:r>
              <a:rPr lang="en-US" dirty="0">
                <a:solidFill>
                  <a:schemeClr val="bg1"/>
                </a:solidFill>
                <a:latin typeface="Times New Roman" panose="02020603050405020304" pitchFamily="18" charset="0"/>
                <a:cs typeface="Times New Roman" panose="02020603050405020304" pitchFamily="18" charset="0"/>
              </a:rPr>
              <a:t>0.001776</a:t>
            </a:r>
          </a:p>
          <a:p>
            <a:r>
              <a:rPr lang="en-US" dirty="0">
                <a:solidFill>
                  <a:schemeClr val="bg1"/>
                </a:solidFill>
                <a:latin typeface="Times New Roman" panose="02020603050405020304" pitchFamily="18" charset="0"/>
                <a:cs typeface="Times New Roman" panose="02020603050405020304" pitchFamily="18" charset="0"/>
              </a:rPr>
              <a:t>0.0004440</a:t>
            </a:r>
          </a:p>
          <a:p>
            <a:r>
              <a:rPr lang="en-US" dirty="0">
                <a:solidFill>
                  <a:schemeClr val="bg1"/>
                </a:solidFill>
                <a:latin typeface="Times New Roman" panose="02020603050405020304" pitchFamily="18" charset="0"/>
                <a:cs typeface="Times New Roman" panose="02020603050405020304" pitchFamily="18" charset="0"/>
              </a:rPr>
              <a:t>0.0001110</a:t>
            </a:r>
          </a:p>
          <a:p>
            <a:r>
              <a:rPr lang="en-US" dirty="0">
                <a:solidFill>
                  <a:schemeClr val="bg1"/>
                </a:solidFill>
                <a:latin typeface="Times New Roman" panose="02020603050405020304" pitchFamily="18" charset="0"/>
                <a:cs typeface="Times New Roman" panose="02020603050405020304" pitchFamily="18" charset="0"/>
              </a:rPr>
              <a:t>0.00002775</a:t>
            </a:r>
          </a:p>
          <a:p>
            <a:r>
              <a:rPr lang="en-US" dirty="0">
                <a:solidFill>
                  <a:schemeClr val="bg1"/>
                </a:solidFill>
                <a:latin typeface="Times New Roman" panose="02020603050405020304" pitchFamily="18" charset="0"/>
                <a:cs typeface="Times New Roman" panose="02020603050405020304" pitchFamily="18" charset="0"/>
              </a:rPr>
              <a:t>0.000006937</a:t>
            </a:r>
          </a:p>
          <a:p>
            <a:r>
              <a:rPr lang="en-US" dirty="0">
                <a:solidFill>
                  <a:schemeClr val="bg1"/>
                </a:solidFill>
                <a:latin typeface="Times New Roman" panose="02020603050405020304" pitchFamily="18" charset="0"/>
                <a:cs typeface="Times New Roman" panose="02020603050405020304" pitchFamily="18" charset="0"/>
              </a:rPr>
              <a:t>0.000001734</a:t>
            </a:r>
          </a:p>
          <a:p>
            <a:r>
              <a:rPr lang="en-US" dirty="0">
                <a:solidFill>
                  <a:schemeClr val="bg1"/>
                </a:solidFill>
                <a:latin typeface="Times New Roman" panose="02020603050405020304" pitchFamily="18" charset="0"/>
                <a:cs typeface="Times New Roman" panose="02020603050405020304" pitchFamily="18" charset="0"/>
              </a:rPr>
              <a:t>0.0000004336</a:t>
            </a:r>
          </a:p>
        </p:txBody>
      </p:sp>
      <p:graphicFrame>
        <p:nvGraphicFramePr>
          <p:cNvPr id="21" name="Object 20">
            <a:extLst>
              <a:ext uri="{FF2B5EF4-FFF2-40B4-BE49-F238E27FC236}">
                <a16:creationId xmlns:a16="http://schemas.microsoft.com/office/drawing/2014/main" id="{FEC68FF5-EC14-4A78-81BE-D2C6D1C37681}"/>
              </a:ext>
            </a:extLst>
          </p:cNvPr>
          <p:cNvGraphicFramePr>
            <a:graphicFrameLocks noChangeAspect="1"/>
          </p:cNvGraphicFramePr>
          <p:nvPr>
            <p:extLst>
              <p:ext uri="{D42A27DB-BD31-4B8C-83A1-F6EECF244321}">
                <p14:modId xmlns:p14="http://schemas.microsoft.com/office/powerpoint/2010/main" val="1008782834"/>
              </p:ext>
            </p:extLst>
          </p:nvPr>
        </p:nvGraphicFramePr>
        <p:xfrm>
          <a:off x="6537975" y="1985819"/>
          <a:ext cx="1311852" cy="699944"/>
        </p:xfrm>
        <a:graphic>
          <a:graphicData uri="http://schemas.openxmlformats.org/presentationml/2006/ole">
            <mc:AlternateContent xmlns:mc="http://schemas.openxmlformats.org/markup-compatibility/2006">
              <mc:Choice xmlns:v="urn:schemas-microsoft-com:vml" Requires="v">
                <p:oleObj spid="_x0000_s11267" name="Equation" r:id="rId6" imgW="647640" imgH="342720" progId="Equation.DSMT4">
                  <p:embed/>
                </p:oleObj>
              </mc:Choice>
              <mc:Fallback>
                <p:oleObj name="Equation" r:id="rId6" imgW="647640" imgH="342720" progId="Equation.DSMT4">
                  <p:embed/>
                  <p:pic>
                    <p:nvPicPr>
                      <p:cNvPr id="6" name="Object 5">
                        <a:extLst>
                          <a:ext uri="{FF2B5EF4-FFF2-40B4-BE49-F238E27FC236}">
                            <a16:creationId xmlns:a16="http://schemas.microsoft.com/office/drawing/2014/main" id="{A6FC1121-2A6A-4C5D-91FE-B1A0C57C613C}"/>
                          </a:ext>
                        </a:extLst>
                      </p:cNvPr>
                      <p:cNvPicPr/>
                      <p:nvPr/>
                    </p:nvPicPr>
                    <p:blipFill>
                      <a:blip r:embed="rId7"/>
                      <a:stretch>
                        <a:fillRect/>
                      </a:stretch>
                    </p:blipFill>
                    <p:spPr>
                      <a:xfrm>
                        <a:off x="6537975" y="1985819"/>
                        <a:ext cx="1311852" cy="699944"/>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6EFB3A8C-E5A7-431F-99D9-787879D7B168}"/>
              </a:ext>
            </a:extLst>
          </p:cNvPr>
          <p:cNvSpPr txBox="1"/>
          <p:nvPr/>
        </p:nvSpPr>
        <p:spPr>
          <a:xfrm>
            <a:off x="7951351" y="2153767"/>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Ratio</a:t>
            </a:r>
            <a:endParaRPr lang="en-US" sz="2000" dirty="0"/>
          </a:p>
        </p:txBody>
      </p:sp>
      <p:pic>
        <p:nvPicPr>
          <p:cNvPr id="24" name="Audio 23">
            <a:hlinkClick r:id="" action="ppaction://media"/>
            <a:extLst>
              <a:ext uri="{FF2B5EF4-FFF2-40B4-BE49-F238E27FC236}">
                <a16:creationId xmlns:a16="http://schemas.microsoft.com/office/drawing/2014/main" id="{13965CC3-0E9A-4325-8E2D-D6B8EF995E6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319682111"/>
      </p:ext>
    </p:extLst>
  </p:cSld>
  <p:clrMapOvr>
    <a:masterClrMapping/>
  </p:clrMapOvr>
  <mc:AlternateContent xmlns:mc="http://schemas.openxmlformats.org/markup-compatibility/2006" xmlns:p14="http://schemas.microsoft.com/office/powerpoint/2010/main">
    <mc:Choice Requires="p14">
      <p:transition spd="slow" p14:dur="2000" advTm="282483"/>
    </mc:Choice>
    <mc:Fallback xmlns="">
      <p:transition spd="slow" advTm="282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0">
                                            <p:txEl>
                                              <p:pRg st="8" end="8"/>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20">
                                            <p:txEl>
                                              <p:pRg st="9" end="9"/>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3" fill="hold" display="0">
                  <p:stCondLst>
                    <p:cond delay="indefinite"/>
                  </p:stCondLst>
                  <p:endCondLst>
                    <p:cond evt="onStopAudio" delay="0">
                      <p:tgtEl>
                        <p:sldTgt/>
                      </p:tgtEl>
                    </p:cond>
                  </p:endCondLst>
                </p:cTn>
                <p:tgtEl>
                  <p:spTgt spid="2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1D37-4CE9-417C-AB8C-EF0C158CDCEB}"/>
              </a:ext>
            </a:extLst>
          </p:cNvPr>
          <p:cNvSpPr>
            <a:spLocks noGrp="1"/>
          </p:cNvSpPr>
          <p:nvPr>
            <p:ph type="title"/>
          </p:nvPr>
        </p:nvSpPr>
        <p:spPr/>
        <p:txBody>
          <a:bodyPr/>
          <a:lstStyle/>
          <a:p>
            <a:r>
              <a:rPr lang="en-US" dirty="0"/>
              <a:t>Big Oh</a:t>
            </a:r>
          </a:p>
        </p:txBody>
      </p:sp>
      <p:sp>
        <p:nvSpPr>
          <p:cNvPr id="3" name="Content Placeholder 2">
            <a:extLst>
              <a:ext uri="{FF2B5EF4-FFF2-40B4-BE49-F238E27FC236}">
                <a16:creationId xmlns:a16="http://schemas.microsoft.com/office/drawing/2014/main" id="{40243D9B-2C11-45CA-AE3B-8FCD8A403FE7}"/>
              </a:ext>
            </a:extLst>
          </p:cNvPr>
          <p:cNvSpPr>
            <a:spLocks noGrp="1"/>
          </p:cNvSpPr>
          <p:nvPr>
            <p:ph idx="1"/>
          </p:nvPr>
        </p:nvSpPr>
        <p:spPr/>
        <p:txBody>
          <a:bodyPr/>
          <a:lstStyle/>
          <a:p>
            <a:r>
              <a:rPr lang="en-US" dirty="0"/>
              <a:t>Consequently, we will describe the error of a first-order</a:t>
            </a:r>
            <a:br>
              <a:rPr lang="en-US" dirty="0"/>
            </a:br>
            <a:r>
              <a:rPr lang="en-US" dirty="0"/>
              <a:t>Taylor series approximation as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2</a:t>
            </a:r>
            <a:r>
              <a:rPr lang="en-US" dirty="0">
                <a:latin typeface="Times New Roman" panose="02020603050405020304" pitchFamily="18" charset="0"/>
              </a:rPr>
              <a:t>)</a:t>
            </a:r>
          </a:p>
          <a:p>
            <a:endParaRPr lang="en-US" dirty="0"/>
          </a:p>
          <a:p>
            <a:endParaRPr lang="en-US" dirty="0"/>
          </a:p>
          <a:p>
            <a:pPr lvl="1"/>
            <a:r>
              <a:rPr lang="en-US" dirty="0"/>
              <a:t>Throughout this course, we will find different algorithms</a:t>
            </a:r>
            <a:br>
              <a:rPr lang="en-US" dirty="0"/>
            </a:br>
            <a:r>
              <a:rPr lang="en-US" dirty="0"/>
              <a:t>to approximate solutions to numerical problems</a:t>
            </a:r>
          </a:p>
          <a:p>
            <a:pPr lvl="1"/>
            <a:r>
              <a:rPr lang="en-US" dirty="0"/>
              <a:t>In many cases, there will be a parameter </a:t>
            </a:r>
            <a:r>
              <a:rPr lang="en-US" i="1" dirty="0">
                <a:latin typeface="Times New Roman" panose="02020603050405020304" pitchFamily="18" charset="0"/>
              </a:rPr>
              <a:t>h</a:t>
            </a:r>
            <a:r>
              <a:rPr lang="en-US" dirty="0"/>
              <a:t> that we can </a:t>
            </a:r>
            <a:br>
              <a:rPr lang="en-US" dirty="0"/>
            </a:br>
            <a:r>
              <a:rPr lang="en-US" dirty="0"/>
              <a:t>adjust, and the error will depend on that parameter</a:t>
            </a:r>
          </a:p>
          <a:p>
            <a:pPr lvl="2"/>
            <a:r>
              <a:rPr lang="en-US" dirty="0"/>
              <a:t>We will see algorithms that are </a:t>
            </a:r>
            <a:r>
              <a:rPr lang="en-US" dirty="0">
                <a:latin typeface="Times New Roman" panose="02020603050405020304" pitchFamily="18" charset="0"/>
              </a:rPr>
              <a:t>O(</a:t>
            </a:r>
            <a:r>
              <a:rPr lang="en-US" i="1" dirty="0">
                <a:latin typeface="Times New Roman" panose="02020603050405020304" pitchFamily="18" charset="0"/>
              </a:rPr>
              <a:t>h</a:t>
            </a:r>
            <a:r>
              <a:rPr lang="en-US" dirty="0">
                <a:latin typeface="Times New Roman" panose="02020603050405020304" pitchFamily="18" charset="0"/>
              </a:rPr>
              <a:t>), O(</a:t>
            </a:r>
            <a:r>
              <a:rPr lang="en-US" i="1" dirty="0">
                <a:latin typeface="Times New Roman" panose="02020603050405020304" pitchFamily="18" charset="0"/>
              </a:rPr>
              <a:t>h</a:t>
            </a:r>
            <a:r>
              <a:rPr lang="en-US" baseline="30000" dirty="0">
                <a:latin typeface="Times New Roman" panose="02020603050405020304" pitchFamily="18" charset="0"/>
              </a:rPr>
              <a:t>2</a:t>
            </a:r>
            <a:r>
              <a:rPr lang="en-US" dirty="0">
                <a:latin typeface="Times New Roman" panose="02020603050405020304" pitchFamily="18" charset="0"/>
              </a:rPr>
              <a:t>), O(</a:t>
            </a:r>
            <a:r>
              <a:rPr lang="en-US" i="1" dirty="0">
                <a:latin typeface="Times New Roman" panose="02020603050405020304" pitchFamily="18" charset="0"/>
              </a:rPr>
              <a:t>h</a:t>
            </a:r>
            <a:r>
              <a:rPr lang="en-US" baseline="30000" dirty="0">
                <a:latin typeface="Times New Roman" panose="02020603050405020304" pitchFamily="18" charset="0"/>
              </a:rPr>
              <a:t>5</a:t>
            </a:r>
            <a:r>
              <a:rPr lang="en-US" dirty="0">
                <a:latin typeface="Times New Roman" panose="02020603050405020304" pitchFamily="18" charset="0"/>
              </a:rPr>
              <a:t>)</a:t>
            </a:r>
            <a:r>
              <a:rPr lang="en-US" dirty="0"/>
              <a:t>, etc.</a:t>
            </a:r>
          </a:p>
        </p:txBody>
      </p:sp>
      <p:sp>
        <p:nvSpPr>
          <p:cNvPr id="4" name="Footer Placeholder 3">
            <a:extLst>
              <a:ext uri="{FF2B5EF4-FFF2-40B4-BE49-F238E27FC236}">
                <a16:creationId xmlns:a16="http://schemas.microsoft.com/office/drawing/2014/main" id="{DF4DB1FC-0D5A-481E-81EA-4713A6FA66E9}"/>
              </a:ext>
            </a:extLst>
          </p:cNvPr>
          <p:cNvSpPr>
            <a:spLocks noGrp="1"/>
          </p:cNvSpPr>
          <p:nvPr>
            <p:ph type="ftr" sz="quarter" idx="11"/>
          </p:nvPr>
        </p:nvSpPr>
        <p:spPr/>
        <p:txBody>
          <a:bodyPr/>
          <a:lstStyle/>
          <a:p>
            <a:r>
              <a:rPr lang="en-US"/>
              <a:t>Taylor series</a:t>
            </a:r>
            <a:endParaRPr lang="en-CA" dirty="0"/>
          </a:p>
        </p:txBody>
      </p:sp>
      <p:sp>
        <p:nvSpPr>
          <p:cNvPr id="5" name="Slide Number Placeholder 4">
            <a:extLst>
              <a:ext uri="{FF2B5EF4-FFF2-40B4-BE49-F238E27FC236}">
                <a16:creationId xmlns:a16="http://schemas.microsoft.com/office/drawing/2014/main" id="{406718CF-CD2F-4000-935B-0698128DC313}"/>
              </a:ext>
            </a:extLst>
          </p:cNvPr>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6" name="Object 5">
            <a:extLst>
              <a:ext uri="{FF2B5EF4-FFF2-40B4-BE49-F238E27FC236}">
                <a16:creationId xmlns:a16="http://schemas.microsoft.com/office/drawing/2014/main" id="{A6FC1121-2A6A-4C5D-91FE-B1A0C57C613C}"/>
              </a:ext>
            </a:extLst>
          </p:cNvPr>
          <p:cNvGraphicFramePr>
            <a:graphicFrameLocks noChangeAspect="1"/>
          </p:cNvGraphicFramePr>
          <p:nvPr>
            <p:extLst>
              <p:ext uri="{D42A27DB-BD31-4B8C-83A1-F6EECF244321}">
                <p14:modId xmlns:p14="http://schemas.microsoft.com/office/powerpoint/2010/main" val="3763779968"/>
              </p:ext>
            </p:extLst>
          </p:nvPr>
        </p:nvGraphicFramePr>
        <p:xfrm>
          <a:off x="2139156" y="2263324"/>
          <a:ext cx="4865687" cy="769937"/>
        </p:xfrm>
        <a:graphic>
          <a:graphicData uri="http://schemas.openxmlformats.org/presentationml/2006/ole">
            <mc:AlternateContent xmlns:mc="http://schemas.openxmlformats.org/markup-compatibility/2006">
              <mc:Choice xmlns:v="urn:schemas-microsoft-com:vml" Requires="v">
                <p:oleObj spid="_x0000_s12291" name="Equation" r:id="rId6" imgW="2184120" imgH="342720" progId="Equation.DSMT4">
                  <p:embed/>
                </p:oleObj>
              </mc:Choice>
              <mc:Fallback>
                <p:oleObj name="Equation" r:id="rId6" imgW="2184120" imgH="342720" progId="Equation.DSMT4">
                  <p:embed/>
                  <p:pic>
                    <p:nvPicPr>
                      <p:cNvPr id="6" name="Object 5">
                        <a:extLst>
                          <a:ext uri="{FF2B5EF4-FFF2-40B4-BE49-F238E27FC236}">
                            <a16:creationId xmlns:a16="http://schemas.microsoft.com/office/drawing/2014/main" id="{A6FC1121-2A6A-4C5D-91FE-B1A0C57C613C}"/>
                          </a:ext>
                        </a:extLst>
                      </p:cNvPr>
                      <p:cNvPicPr/>
                      <p:nvPr/>
                    </p:nvPicPr>
                    <p:blipFill>
                      <a:blip r:embed="rId7"/>
                      <a:stretch>
                        <a:fillRect/>
                      </a:stretch>
                    </p:blipFill>
                    <p:spPr>
                      <a:xfrm>
                        <a:off x="2139156" y="2263324"/>
                        <a:ext cx="4865687" cy="769937"/>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31A7EE1A-8256-4D6F-8378-BC4EA5E10DE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660448698"/>
      </p:ext>
    </p:extLst>
  </p:cSld>
  <p:clrMapOvr>
    <a:masterClrMapping/>
  </p:clrMapOvr>
  <mc:AlternateContent xmlns:mc="http://schemas.openxmlformats.org/markup-compatibility/2006" xmlns:p14="http://schemas.microsoft.com/office/powerpoint/2010/main">
    <mc:Choice Requires="p14">
      <p:transition spd="slow" p14:dur="2000" advTm="68689"/>
    </mc:Choice>
    <mc:Fallback xmlns="">
      <p:transition spd="slow" advTm="68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149905" cy="4525963"/>
          </a:xfrm>
        </p:spPr>
        <p:txBody>
          <a:bodyPr/>
          <a:lstStyle/>
          <a:p>
            <a:r>
              <a:rPr lang="en-US" dirty="0"/>
              <a:t>Following this topic, you now</a:t>
            </a:r>
          </a:p>
          <a:p>
            <a:pPr lvl="1"/>
            <a:r>
              <a:rPr lang="en-US" dirty="0"/>
              <a:t>Are aware of Taylor series with respect to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h</a:t>
            </a:r>
            <a:r>
              <a:rPr lang="en-US" dirty="0">
                <a:latin typeface="Times New Roman" panose="02020603050405020304" pitchFamily="18" charset="0"/>
              </a:rPr>
              <a:t>)</a:t>
            </a:r>
          </a:p>
          <a:p>
            <a:pPr lvl="1"/>
            <a:r>
              <a:rPr lang="en-US" dirty="0"/>
              <a:t>Understand the part that Taylor series will play in this course</a:t>
            </a:r>
          </a:p>
          <a:p>
            <a:pPr lvl="1"/>
            <a:r>
              <a:rPr lang="en-US" dirty="0"/>
              <a:t>Know that the Taylor formula gives the absolute error</a:t>
            </a:r>
          </a:p>
          <a:p>
            <a:pPr lvl="2"/>
            <a:r>
              <a:rPr lang="en-US" dirty="0"/>
              <a:t>If the appropriate derivative is continuous,</a:t>
            </a:r>
            <a:br>
              <a:rPr lang="en-US" dirty="0"/>
            </a:br>
            <a:r>
              <a:rPr lang="en-US" dirty="0"/>
              <a:t>	we have a good estimate as to what the error is</a:t>
            </a:r>
          </a:p>
          <a:p>
            <a:pPr lvl="1"/>
            <a:r>
              <a:rPr lang="en-US" dirty="0"/>
              <a:t>We have also seen that the 1</a:t>
            </a:r>
            <a:r>
              <a:rPr lang="en-US" baseline="30000" dirty="0"/>
              <a:t>st</a:t>
            </a:r>
            <a:r>
              <a:rPr lang="en-US" dirty="0"/>
              <a:t>-order Taylor series approximation is what we will describe as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2</a:t>
            </a:r>
            <a:r>
              <a:rPr lang="en-US" dirty="0">
                <a:latin typeface="Times New Roman" panose="02020603050405020304" pitchFamily="18" charset="0"/>
              </a:rPr>
              <a:t>)</a:t>
            </a:r>
          </a:p>
        </p:txBody>
      </p:sp>
      <p:sp>
        <p:nvSpPr>
          <p:cNvPr id="4" name="Footer Placeholder 3"/>
          <p:cNvSpPr>
            <a:spLocks noGrp="1"/>
          </p:cNvSpPr>
          <p:nvPr>
            <p:ph type="ftr" sz="quarter" idx="11"/>
          </p:nvPr>
        </p:nvSpPr>
        <p:spPr/>
        <p:txBody>
          <a:bodyPr/>
          <a:lstStyle/>
          <a:p>
            <a:r>
              <a:rPr lang="en-US"/>
              <a:t>Taylor series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15</a:t>
            </a:fld>
            <a:endParaRPr lang="en-CA"/>
          </a:p>
        </p:txBody>
      </p:sp>
      <p:pic>
        <p:nvPicPr>
          <p:cNvPr id="8" name="Audio 7">
            <a:hlinkClick r:id="" action="ppaction://media"/>
            <a:extLst>
              <a:ext uri="{FF2B5EF4-FFF2-40B4-BE49-F238E27FC236}">
                <a16:creationId xmlns:a16="http://schemas.microsoft.com/office/drawing/2014/main" id="{22A304E0-24A6-47EF-B80B-6CF362D1D88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66802"/>
    </mc:Choice>
    <mc:Fallback xmlns="">
      <p:transition spd="slow" advTm="66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https://en.wikipedia.org/wiki/Taylor_series</a:t>
            </a:r>
          </a:p>
          <a:p>
            <a:pPr marL="0" indent="0">
              <a:buNone/>
            </a:pPr>
            <a:endParaRPr lang="en-US" dirty="0"/>
          </a:p>
        </p:txBody>
      </p:sp>
      <p:sp>
        <p:nvSpPr>
          <p:cNvPr id="4" name="Footer Placeholder 3"/>
          <p:cNvSpPr>
            <a:spLocks noGrp="1"/>
          </p:cNvSpPr>
          <p:nvPr>
            <p:ph type="ftr" sz="quarter" idx="11"/>
          </p:nvPr>
        </p:nvSpPr>
        <p:spPr/>
        <p:txBody>
          <a:bodyPr/>
          <a:lstStyle/>
          <a:p>
            <a:r>
              <a:rPr lang="en-US"/>
              <a:t>Taylor series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Taylor series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17</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Taylor series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18</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Taylor series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19</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In this topic, we will</a:t>
            </a:r>
          </a:p>
          <a:p>
            <a:pPr lvl="1"/>
            <a:r>
              <a:rPr lang="en-US" dirty="0"/>
              <a:t>Review Taylor series as seen from calculus</a:t>
            </a:r>
          </a:p>
          <a:p>
            <a:pPr lvl="1"/>
            <a:r>
              <a:rPr lang="en-US" dirty="0"/>
              <a:t>Introduce a variation on the formula appropriate for this course</a:t>
            </a:r>
          </a:p>
          <a:p>
            <a:pPr lvl="1"/>
            <a:r>
              <a:rPr lang="en-US" dirty="0"/>
              <a:t>Look at the error term</a:t>
            </a:r>
          </a:p>
          <a:p>
            <a:pPr lvl="1"/>
            <a:r>
              <a:rPr lang="en-US" dirty="0"/>
              <a:t>Observe that the formula tells us exactly how much the error drops</a:t>
            </a:r>
          </a:p>
          <a:p>
            <a:pPr lvl="1"/>
            <a:r>
              <a:rPr lang="en-US" dirty="0"/>
              <a:t>Introduce big-O notation to describe the error</a:t>
            </a:r>
          </a:p>
        </p:txBody>
      </p:sp>
      <p:sp>
        <p:nvSpPr>
          <p:cNvPr id="4" name="Footer Placeholder 3"/>
          <p:cNvSpPr>
            <a:spLocks noGrp="1"/>
          </p:cNvSpPr>
          <p:nvPr>
            <p:ph type="ftr" sz="quarter" idx="11"/>
          </p:nvPr>
        </p:nvSpPr>
        <p:spPr/>
        <p:txBody>
          <a:bodyPr/>
          <a:lstStyle/>
          <a:p>
            <a:r>
              <a:rPr lang="en-US"/>
              <a:t>Taylor series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a:extLst>
              <a:ext uri="{FF2B5EF4-FFF2-40B4-BE49-F238E27FC236}">
                <a16:creationId xmlns:a16="http://schemas.microsoft.com/office/drawing/2014/main" id="{ED1909F5-8395-4CDF-BB53-B925099DB6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33328"/>
    </mc:Choice>
    <mc:Fallback xmlns="">
      <p:transition spd="slow" advTm="33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The derivative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There are different ways of representing the derivative:</a:t>
            </a:r>
          </a:p>
          <a:p>
            <a:endParaRPr lang="en-US" dirty="0"/>
          </a:p>
          <a:p>
            <a:endParaRPr lang="en-US" dirty="0"/>
          </a:p>
          <a:p>
            <a:endParaRPr lang="en-US" dirty="0"/>
          </a:p>
          <a:p>
            <a:endParaRPr lang="en-US" dirty="0"/>
          </a:p>
          <a:p>
            <a:endParaRPr lang="en-US" dirty="0"/>
          </a:p>
          <a:p>
            <a:pPr lvl="1"/>
            <a:r>
              <a:rPr lang="en-US" dirty="0"/>
              <a:t>In this course, we will use a variation of the first:</a:t>
            </a:r>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Taylor series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6" name="Object 5">
            <a:extLst>
              <a:ext uri="{FF2B5EF4-FFF2-40B4-BE49-F238E27FC236}">
                <a16:creationId xmlns:a16="http://schemas.microsoft.com/office/drawing/2014/main" id="{1AF74A65-6C9E-46A0-99E7-526DC8F065DE}"/>
              </a:ext>
            </a:extLst>
          </p:cNvPr>
          <p:cNvGraphicFramePr>
            <a:graphicFrameLocks noChangeAspect="1"/>
          </p:cNvGraphicFramePr>
          <p:nvPr>
            <p:extLst>
              <p:ext uri="{D42A27DB-BD31-4B8C-83A1-F6EECF244321}">
                <p14:modId xmlns:p14="http://schemas.microsoft.com/office/powerpoint/2010/main" val="3902170659"/>
              </p:ext>
            </p:extLst>
          </p:nvPr>
        </p:nvGraphicFramePr>
        <p:xfrm>
          <a:off x="3165520" y="2190400"/>
          <a:ext cx="2460625" cy="484188"/>
        </p:xfrm>
        <a:graphic>
          <a:graphicData uri="http://schemas.openxmlformats.org/presentationml/2006/ole">
            <mc:AlternateContent xmlns:mc="http://schemas.openxmlformats.org/markup-compatibility/2006">
              <mc:Choice xmlns:v="urn:schemas-microsoft-com:vml" Requires="v">
                <p:oleObj spid="_x0000_s1030" name="Equation" r:id="rId6" imgW="1104840" imgH="215640" progId="Equation.DSMT4">
                  <p:embed/>
                </p:oleObj>
              </mc:Choice>
              <mc:Fallback>
                <p:oleObj name="Equation" r:id="rId6" imgW="1104840" imgH="215640" progId="Equation.DSMT4">
                  <p:embed/>
                  <p:pic>
                    <p:nvPicPr>
                      <p:cNvPr id="8" name="Object 7">
                        <a:extLst>
                          <a:ext uri="{FF2B5EF4-FFF2-40B4-BE49-F238E27FC236}">
                            <a16:creationId xmlns:a16="http://schemas.microsoft.com/office/drawing/2014/main" id="{12F226A4-524E-4F4E-9BED-9FF98B63BD1C}"/>
                          </a:ext>
                        </a:extLst>
                      </p:cNvPr>
                      <p:cNvPicPr/>
                      <p:nvPr/>
                    </p:nvPicPr>
                    <p:blipFill>
                      <a:blip r:embed="rId7"/>
                      <a:stretch>
                        <a:fillRect/>
                      </a:stretch>
                    </p:blipFill>
                    <p:spPr>
                      <a:xfrm>
                        <a:off x="3165520" y="2190400"/>
                        <a:ext cx="2460625" cy="484188"/>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8E633420-9C2A-4951-A014-5EE9F6EA9E19}"/>
              </a:ext>
            </a:extLst>
          </p:cNvPr>
          <p:cNvGraphicFramePr>
            <a:graphicFrameLocks noChangeAspect="1"/>
          </p:cNvGraphicFramePr>
          <p:nvPr>
            <p:extLst>
              <p:ext uri="{D42A27DB-BD31-4B8C-83A1-F6EECF244321}">
                <p14:modId xmlns:p14="http://schemas.microsoft.com/office/powerpoint/2010/main" val="496380855"/>
              </p:ext>
            </p:extLst>
          </p:nvPr>
        </p:nvGraphicFramePr>
        <p:xfrm>
          <a:off x="3462338" y="2722563"/>
          <a:ext cx="1866900" cy="484187"/>
        </p:xfrm>
        <a:graphic>
          <a:graphicData uri="http://schemas.openxmlformats.org/presentationml/2006/ole">
            <mc:AlternateContent xmlns:mc="http://schemas.openxmlformats.org/markup-compatibility/2006">
              <mc:Choice xmlns:v="urn:schemas-microsoft-com:vml" Requires="v">
                <p:oleObj spid="_x0000_s1031" name="Equation" r:id="rId8" imgW="838080" imgH="215640" progId="Equation.DSMT4">
                  <p:embed/>
                </p:oleObj>
              </mc:Choice>
              <mc:Fallback>
                <p:oleObj name="Equation" r:id="rId8" imgW="838080" imgH="215640" progId="Equation.DSMT4">
                  <p:embed/>
                  <p:pic>
                    <p:nvPicPr>
                      <p:cNvPr id="6" name="Object 5">
                        <a:extLst>
                          <a:ext uri="{FF2B5EF4-FFF2-40B4-BE49-F238E27FC236}">
                            <a16:creationId xmlns:a16="http://schemas.microsoft.com/office/drawing/2014/main" id="{1AF74A65-6C9E-46A0-99E7-526DC8F065DE}"/>
                          </a:ext>
                        </a:extLst>
                      </p:cNvPr>
                      <p:cNvPicPr/>
                      <p:nvPr/>
                    </p:nvPicPr>
                    <p:blipFill>
                      <a:blip r:embed="rId9"/>
                      <a:stretch>
                        <a:fillRect/>
                      </a:stretch>
                    </p:blipFill>
                    <p:spPr>
                      <a:xfrm>
                        <a:off x="3462338" y="2722563"/>
                        <a:ext cx="1866900" cy="484187"/>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22161587-D361-4307-9308-FC83F4E8B5F6}"/>
              </a:ext>
            </a:extLst>
          </p:cNvPr>
          <p:cNvGraphicFramePr>
            <a:graphicFrameLocks noChangeAspect="1"/>
          </p:cNvGraphicFramePr>
          <p:nvPr>
            <p:extLst>
              <p:ext uri="{D42A27DB-BD31-4B8C-83A1-F6EECF244321}">
                <p14:modId xmlns:p14="http://schemas.microsoft.com/office/powerpoint/2010/main" val="2961723801"/>
              </p:ext>
            </p:extLst>
          </p:nvPr>
        </p:nvGraphicFramePr>
        <p:xfrm>
          <a:off x="2670175" y="3170238"/>
          <a:ext cx="3451225" cy="882650"/>
        </p:xfrm>
        <a:graphic>
          <a:graphicData uri="http://schemas.openxmlformats.org/presentationml/2006/ole">
            <mc:AlternateContent xmlns:mc="http://schemas.openxmlformats.org/markup-compatibility/2006">
              <mc:Choice xmlns:v="urn:schemas-microsoft-com:vml" Requires="v">
                <p:oleObj spid="_x0000_s1032" name="Equation" r:id="rId10" imgW="1549080" imgH="393480" progId="Equation.DSMT4">
                  <p:embed/>
                </p:oleObj>
              </mc:Choice>
              <mc:Fallback>
                <p:oleObj name="Equation" r:id="rId10" imgW="1549080" imgH="393480" progId="Equation.DSMT4">
                  <p:embed/>
                  <p:pic>
                    <p:nvPicPr>
                      <p:cNvPr id="6" name="Object 5">
                        <a:extLst>
                          <a:ext uri="{FF2B5EF4-FFF2-40B4-BE49-F238E27FC236}">
                            <a16:creationId xmlns:a16="http://schemas.microsoft.com/office/drawing/2014/main" id="{1AF74A65-6C9E-46A0-99E7-526DC8F065DE}"/>
                          </a:ext>
                        </a:extLst>
                      </p:cNvPr>
                      <p:cNvPicPr/>
                      <p:nvPr/>
                    </p:nvPicPr>
                    <p:blipFill>
                      <a:blip r:embed="rId11"/>
                      <a:stretch>
                        <a:fillRect/>
                      </a:stretch>
                    </p:blipFill>
                    <p:spPr>
                      <a:xfrm>
                        <a:off x="2670175" y="3170238"/>
                        <a:ext cx="3451225" cy="88265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61699589-1496-4C0F-BBCA-BA56F2821C45}"/>
              </a:ext>
            </a:extLst>
          </p:cNvPr>
          <p:cNvGraphicFramePr>
            <a:graphicFrameLocks noChangeAspect="1"/>
          </p:cNvGraphicFramePr>
          <p:nvPr>
            <p:extLst>
              <p:ext uri="{D42A27DB-BD31-4B8C-83A1-F6EECF244321}">
                <p14:modId xmlns:p14="http://schemas.microsoft.com/office/powerpoint/2010/main" val="137802053"/>
              </p:ext>
            </p:extLst>
          </p:nvPr>
        </p:nvGraphicFramePr>
        <p:xfrm>
          <a:off x="2868613" y="4499777"/>
          <a:ext cx="3252787" cy="512763"/>
        </p:xfrm>
        <a:graphic>
          <a:graphicData uri="http://schemas.openxmlformats.org/presentationml/2006/ole">
            <mc:AlternateContent xmlns:mc="http://schemas.openxmlformats.org/markup-compatibility/2006">
              <mc:Choice xmlns:v="urn:schemas-microsoft-com:vml" Requires="v">
                <p:oleObj spid="_x0000_s1033" name="Equation" r:id="rId12" imgW="1460160" imgH="228600" progId="Equation.DSMT4">
                  <p:embed/>
                </p:oleObj>
              </mc:Choice>
              <mc:Fallback>
                <p:oleObj name="Equation" r:id="rId12" imgW="1460160" imgH="228600" progId="Equation.DSMT4">
                  <p:embed/>
                  <p:pic>
                    <p:nvPicPr>
                      <p:cNvPr id="6" name="Object 5">
                        <a:extLst>
                          <a:ext uri="{FF2B5EF4-FFF2-40B4-BE49-F238E27FC236}">
                            <a16:creationId xmlns:a16="http://schemas.microsoft.com/office/drawing/2014/main" id="{1AF74A65-6C9E-46A0-99E7-526DC8F065DE}"/>
                          </a:ext>
                        </a:extLst>
                      </p:cNvPr>
                      <p:cNvPicPr/>
                      <p:nvPr/>
                    </p:nvPicPr>
                    <p:blipFill>
                      <a:blip r:embed="rId13"/>
                      <a:stretch>
                        <a:fillRect/>
                      </a:stretch>
                    </p:blipFill>
                    <p:spPr>
                      <a:xfrm>
                        <a:off x="2868613" y="4499777"/>
                        <a:ext cx="3252787" cy="512763"/>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6EDA1390-ADA3-471E-B153-8E7ECB828D9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550680825"/>
      </p:ext>
    </p:extLst>
  </p:cSld>
  <p:clrMapOvr>
    <a:masterClrMapping/>
  </p:clrMapOvr>
  <mc:AlternateContent xmlns:mc="http://schemas.openxmlformats.org/markup-compatibility/2006" xmlns:p14="http://schemas.microsoft.com/office/powerpoint/2010/main">
    <mc:Choice Requires="p14">
      <p:transition spd="slow" p14:dur="2000" advTm="67905"/>
    </mc:Choice>
    <mc:Fallback xmlns="">
      <p:transition spd="slow" advTm="67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Object 31">
            <a:extLst>
              <a:ext uri="{FF2B5EF4-FFF2-40B4-BE49-F238E27FC236}">
                <a16:creationId xmlns:a16="http://schemas.microsoft.com/office/drawing/2014/main" id="{8ABAC4AC-8638-4ACF-A549-449292B8B5E7}"/>
              </a:ext>
            </a:extLst>
          </p:cNvPr>
          <p:cNvGraphicFramePr>
            <a:graphicFrameLocks noChangeAspect="1"/>
          </p:cNvGraphicFramePr>
          <p:nvPr>
            <p:extLst>
              <p:ext uri="{D42A27DB-BD31-4B8C-83A1-F6EECF244321}">
                <p14:modId xmlns:p14="http://schemas.microsoft.com/office/powerpoint/2010/main" val="990934971"/>
              </p:ext>
            </p:extLst>
          </p:nvPr>
        </p:nvGraphicFramePr>
        <p:xfrm>
          <a:off x="1627187" y="2421304"/>
          <a:ext cx="1697037" cy="484187"/>
        </p:xfrm>
        <a:graphic>
          <a:graphicData uri="http://schemas.openxmlformats.org/presentationml/2006/ole">
            <mc:AlternateContent xmlns:mc="http://schemas.openxmlformats.org/markup-compatibility/2006">
              <mc:Choice xmlns:v="urn:schemas-microsoft-com:vml" Requires="v">
                <p:oleObj spid="_x0000_s2064" name="Equation" r:id="rId6" imgW="761760" imgH="215640" progId="Equation.DSMT4">
                  <p:embed/>
                </p:oleObj>
              </mc:Choice>
              <mc:Fallback>
                <p:oleObj name="Equation" r:id="rId6" imgW="761760" imgH="215640" progId="Equation.DSMT4">
                  <p:embed/>
                  <p:pic>
                    <p:nvPicPr>
                      <p:cNvPr id="31" name="Object 30">
                        <a:extLst>
                          <a:ext uri="{FF2B5EF4-FFF2-40B4-BE49-F238E27FC236}">
                            <a16:creationId xmlns:a16="http://schemas.microsoft.com/office/drawing/2014/main" id="{FD82E839-6F99-4580-A8F5-48B89F2A1AFA}"/>
                          </a:ext>
                        </a:extLst>
                      </p:cNvPr>
                      <p:cNvPicPr/>
                      <p:nvPr/>
                    </p:nvPicPr>
                    <p:blipFill>
                      <a:blip r:embed="rId7"/>
                      <a:stretch>
                        <a:fillRect/>
                      </a:stretch>
                    </p:blipFill>
                    <p:spPr>
                      <a:xfrm>
                        <a:off x="1627187" y="2421304"/>
                        <a:ext cx="1697037" cy="4841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Taylor series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Given a function where the second derivative is continuous,</a:t>
            </a:r>
            <a:br>
              <a:rPr lang="en-US" dirty="0"/>
            </a:br>
            <a:r>
              <a:rPr lang="en-US" dirty="0"/>
              <a:t>we know that</a:t>
            </a:r>
            <a:br>
              <a:rPr lang="en-US" dirty="0"/>
            </a:b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Taylor series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a:t>
            </a:fld>
            <a:endParaRPr lang="en-CA"/>
          </a:p>
        </p:txBody>
      </p:sp>
      <p:sp>
        <p:nvSpPr>
          <p:cNvPr id="12" name="Freeform: Shape 11">
            <a:extLst>
              <a:ext uri="{FF2B5EF4-FFF2-40B4-BE49-F238E27FC236}">
                <a16:creationId xmlns:a16="http://schemas.microsoft.com/office/drawing/2014/main" id="{2E390942-052D-45A6-B906-00880381BD0E}"/>
              </a:ext>
            </a:extLst>
          </p:cNvPr>
          <p:cNvSpPr/>
          <p:nvPr/>
        </p:nvSpPr>
        <p:spPr>
          <a:xfrm>
            <a:off x="2104373" y="3419605"/>
            <a:ext cx="4471791" cy="1803748"/>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CAFF5B03-103A-481A-9038-20E5DC31DFBF}"/>
              </a:ext>
            </a:extLst>
          </p:cNvPr>
          <p:cNvSpPr/>
          <p:nvPr/>
        </p:nvSpPr>
        <p:spPr>
          <a:xfrm>
            <a:off x="4320754" y="47512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9EDEEF03-1EF2-41E6-BEAA-467C68D0133F}"/>
              </a:ext>
            </a:extLst>
          </p:cNvPr>
          <p:cNvCxnSpPr>
            <a:cxnSpLocks/>
          </p:cNvCxnSpPr>
          <p:nvPr/>
        </p:nvCxnSpPr>
        <p:spPr>
          <a:xfrm>
            <a:off x="4366474" y="5592524"/>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8F0D3F9-417D-48F3-9C97-83A56596103F}"/>
              </a:ext>
            </a:extLst>
          </p:cNvPr>
          <p:cNvSpPr txBox="1"/>
          <p:nvPr/>
        </p:nvSpPr>
        <p:spPr>
          <a:xfrm>
            <a:off x="4217234" y="5781770"/>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0</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D8837B6F-9C58-4FB2-8A3A-F7F256BE71A3}"/>
              </a:ext>
            </a:extLst>
          </p:cNvPr>
          <p:cNvCxnSpPr>
            <a:cxnSpLocks/>
          </p:cNvCxnSpPr>
          <p:nvPr/>
        </p:nvCxnSpPr>
        <p:spPr>
          <a:xfrm>
            <a:off x="5584277" y="5585533"/>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DBFA323-8970-42E0-9FD4-12ACA1D09D5F}"/>
              </a:ext>
            </a:extLst>
          </p:cNvPr>
          <p:cNvSpPr txBox="1"/>
          <p:nvPr/>
        </p:nvSpPr>
        <p:spPr>
          <a:xfrm>
            <a:off x="5435037" y="5774779"/>
            <a:ext cx="298479" cy="400110"/>
          </a:xfrm>
          <a:prstGeom prst="rect">
            <a:avLst/>
          </a:prstGeom>
          <a:noFill/>
        </p:spPr>
        <p:txBody>
          <a:bodyPr wrap="none" rtlCol="0">
            <a:spAutoFit/>
          </a:bodyPr>
          <a:lstStyle/>
          <a:p>
            <a:pPr algn="ctr"/>
            <a:r>
              <a:rPr lang="en-US" sz="2000" i="1" dirty="0">
                <a:solidFill>
                  <a:schemeClr val="bg1"/>
                </a:solidFill>
                <a:latin typeface="Times New Roman" panose="02020603050405020304" pitchFamily="18" charset="0"/>
                <a:cs typeface="Times New Roman" panose="02020603050405020304" pitchFamily="18" charset="0"/>
              </a:rPr>
              <a:t>x</a:t>
            </a:r>
          </a:p>
        </p:txBody>
      </p:sp>
      <p:sp>
        <p:nvSpPr>
          <p:cNvPr id="18" name="Oval 17">
            <a:extLst>
              <a:ext uri="{FF2B5EF4-FFF2-40B4-BE49-F238E27FC236}">
                <a16:creationId xmlns:a16="http://schemas.microsoft.com/office/drawing/2014/main" id="{673F0E8A-DA6D-4518-90BD-FE6008EA1056}"/>
              </a:ext>
            </a:extLst>
          </p:cNvPr>
          <p:cNvSpPr/>
          <p:nvPr/>
        </p:nvSpPr>
        <p:spPr>
          <a:xfrm>
            <a:off x="5546946" y="410053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6E10CA94-9B31-432A-A297-46EB840DDF4B}"/>
              </a:ext>
            </a:extLst>
          </p:cNvPr>
          <p:cNvCxnSpPr>
            <a:cxnSpLocks/>
          </p:cNvCxnSpPr>
          <p:nvPr/>
        </p:nvCxnSpPr>
        <p:spPr>
          <a:xfrm flipH="1">
            <a:off x="2104373" y="5680002"/>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03F7B58-1AF2-4200-B7A6-644FB0169CAC}"/>
              </a:ext>
            </a:extLst>
          </p:cNvPr>
          <p:cNvCxnSpPr>
            <a:cxnSpLocks/>
          </p:cNvCxnSpPr>
          <p:nvPr/>
        </p:nvCxnSpPr>
        <p:spPr>
          <a:xfrm flipV="1">
            <a:off x="3128756" y="4090680"/>
            <a:ext cx="3003596" cy="119661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4" name="Object 23">
            <a:extLst>
              <a:ext uri="{FF2B5EF4-FFF2-40B4-BE49-F238E27FC236}">
                <a16:creationId xmlns:a16="http://schemas.microsoft.com/office/drawing/2014/main" id="{CC6AD06C-9DCE-40AC-A359-E9EDB601096B}"/>
              </a:ext>
            </a:extLst>
          </p:cNvPr>
          <p:cNvGraphicFramePr>
            <a:graphicFrameLocks noChangeAspect="1"/>
          </p:cNvGraphicFramePr>
          <p:nvPr>
            <p:extLst>
              <p:ext uri="{D42A27DB-BD31-4B8C-83A1-F6EECF244321}">
                <p14:modId xmlns:p14="http://schemas.microsoft.com/office/powerpoint/2010/main" val="1543106822"/>
              </p:ext>
            </p:extLst>
          </p:nvPr>
        </p:nvGraphicFramePr>
        <p:xfrm>
          <a:off x="4876251" y="3601624"/>
          <a:ext cx="708025" cy="482600"/>
        </p:xfrm>
        <a:graphic>
          <a:graphicData uri="http://schemas.openxmlformats.org/presentationml/2006/ole">
            <mc:AlternateContent xmlns:mc="http://schemas.openxmlformats.org/markup-compatibility/2006">
              <mc:Choice xmlns:v="urn:schemas-microsoft-com:vml" Requires="v">
                <p:oleObj spid="_x0000_s2065" name="Equation" r:id="rId8" imgW="317160" imgH="215640" progId="Equation.DSMT4">
                  <p:embed/>
                </p:oleObj>
              </mc:Choice>
              <mc:Fallback>
                <p:oleObj name="Equation" r:id="rId8" imgW="317160" imgH="215640" progId="Equation.DSMT4">
                  <p:embed/>
                  <p:pic>
                    <p:nvPicPr>
                      <p:cNvPr id="25" name="Object 24">
                        <a:extLst>
                          <a:ext uri="{FF2B5EF4-FFF2-40B4-BE49-F238E27FC236}">
                            <a16:creationId xmlns:a16="http://schemas.microsoft.com/office/drawing/2014/main" id="{1773B38A-3E29-49B0-BE44-40BE122C4CF9}"/>
                          </a:ext>
                        </a:extLst>
                      </p:cNvPr>
                      <p:cNvPicPr/>
                      <p:nvPr/>
                    </p:nvPicPr>
                    <p:blipFill>
                      <a:blip r:embed="rId9"/>
                      <a:stretch>
                        <a:fillRect/>
                      </a:stretch>
                    </p:blipFill>
                    <p:spPr>
                      <a:xfrm>
                        <a:off x="4876251" y="3601624"/>
                        <a:ext cx="708025" cy="482600"/>
                      </a:xfrm>
                      <a:prstGeom prst="rect">
                        <a:avLst/>
                      </a:prstGeom>
                    </p:spPr>
                  </p:pic>
                </p:oleObj>
              </mc:Fallback>
            </mc:AlternateContent>
          </a:graphicData>
        </a:graphic>
      </p:graphicFrame>
      <p:sp>
        <p:nvSpPr>
          <p:cNvPr id="26" name="Oval 25">
            <a:extLst>
              <a:ext uri="{FF2B5EF4-FFF2-40B4-BE49-F238E27FC236}">
                <a16:creationId xmlns:a16="http://schemas.microsoft.com/office/drawing/2014/main" id="{54E9D6BF-B007-4B4D-AC90-55E0B382BB3F}"/>
              </a:ext>
            </a:extLst>
          </p:cNvPr>
          <p:cNvSpPr/>
          <p:nvPr/>
        </p:nvSpPr>
        <p:spPr>
          <a:xfrm>
            <a:off x="5548344" y="426970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7" name="Object 26">
            <a:extLst>
              <a:ext uri="{FF2B5EF4-FFF2-40B4-BE49-F238E27FC236}">
                <a16:creationId xmlns:a16="http://schemas.microsoft.com/office/drawing/2014/main" id="{115C5DC8-73D7-4902-9BB3-C01A0FEC4D54}"/>
              </a:ext>
            </a:extLst>
          </p:cNvPr>
          <p:cNvGraphicFramePr>
            <a:graphicFrameLocks noChangeAspect="1"/>
          </p:cNvGraphicFramePr>
          <p:nvPr>
            <p:extLst>
              <p:ext uri="{D42A27DB-BD31-4B8C-83A1-F6EECF244321}">
                <p14:modId xmlns:p14="http://schemas.microsoft.com/office/powerpoint/2010/main" val="1082359494"/>
              </p:ext>
            </p:extLst>
          </p:nvPr>
        </p:nvGraphicFramePr>
        <p:xfrm>
          <a:off x="3644900" y="4194175"/>
          <a:ext cx="820738" cy="482600"/>
        </p:xfrm>
        <a:graphic>
          <a:graphicData uri="http://schemas.openxmlformats.org/presentationml/2006/ole">
            <mc:AlternateContent xmlns:mc="http://schemas.openxmlformats.org/markup-compatibility/2006">
              <mc:Choice xmlns:v="urn:schemas-microsoft-com:vml" Requires="v">
                <p:oleObj spid="_x0000_s2066" name="Equation" r:id="rId10" imgW="368280" imgH="215640" progId="Equation.DSMT4">
                  <p:embed/>
                </p:oleObj>
              </mc:Choice>
              <mc:Fallback>
                <p:oleObj name="Equation" r:id="rId10" imgW="368280" imgH="215640" progId="Equation.DSMT4">
                  <p:embed/>
                  <p:pic>
                    <p:nvPicPr>
                      <p:cNvPr id="24" name="Object 23">
                        <a:extLst>
                          <a:ext uri="{FF2B5EF4-FFF2-40B4-BE49-F238E27FC236}">
                            <a16:creationId xmlns:a16="http://schemas.microsoft.com/office/drawing/2014/main" id="{CC6AD06C-9DCE-40AC-A359-E9EDB601096B}"/>
                          </a:ext>
                        </a:extLst>
                      </p:cNvPr>
                      <p:cNvPicPr/>
                      <p:nvPr/>
                    </p:nvPicPr>
                    <p:blipFill>
                      <a:blip r:embed="rId11"/>
                      <a:stretch>
                        <a:fillRect/>
                      </a:stretch>
                    </p:blipFill>
                    <p:spPr>
                      <a:xfrm>
                        <a:off x="3644900" y="4194175"/>
                        <a:ext cx="820738" cy="482600"/>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7C1FA3F9-1506-4277-AF10-D3D3C4E4436B}"/>
              </a:ext>
            </a:extLst>
          </p:cNvPr>
          <p:cNvGraphicFramePr>
            <a:graphicFrameLocks noChangeAspect="1"/>
          </p:cNvGraphicFramePr>
          <p:nvPr>
            <p:extLst>
              <p:ext uri="{D42A27DB-BD31-4B8C-83A1-F6EECF244321}">
                <p14:modId xmlns:p14="http://schemas.microsoft.com/office/powerpoint/2010/main" val="2271707939"/>
              </p:ext>
            </p:extLst>
          </p:nvPr>
        </p:nvGraphicFramePr>
        <p:xfrm>
          <a:off x="7159863" y="3096419"/>
          <a:ext cx="1328737" cy="428625"/>
        </p:xfrm>
        <a:graphic>
          <a:graphicData uri="http://schemas.openxmlformats.org/presentationml/2006/ole">
            <mc:AlternateContent xmlns:mc="http://schemas.openxmlformats.org/markup-compatibility/2006">
              <mc:Choice xmlns:v="urn:schemas-microsoft-com:vml" Requires="v">
                <p:oleObj spid="_x0000_s2067" name="Equation" r:id="rId12" imgW="596880" imgH="190440" progId="Equation.DSMT4">
                  <p:embed/>
                </p:oleObj>
              </mc:Choice>
              <mc:Fallback>
                <p:oleObj name="Equation" r:id="rId12" imgW="596880" imgH="190440" progId="Equation.DSMT4">
                  <p:embed/>
                  <p:pic>
                    <p:nvPicPr>
                      <p:cNvPr id="8" name="Object 7">
                        <a:extLst>
                          <a:ext uri="{FF2B5EF4-FFF2-40B4-BE49-F238E27FC236}">
                            <a16:creationId xmlns:a16="http://schemas.microsoft.com/office/drawing/2014/main" id="{27D8FC48-33BF-4045-AC48-6C29F7AE0DC5}"/>
                          </a:ext>
                        </a:extLst>
                      </p:cNvPr>
                      <p:cNvPicPr/>
                      <p:nvPr/>
                    </p:nvPicPr>
                    <p:blipFill>
                      <a:blip r:embed="rId13"/>
                      <a:stretch>
                        <a:fillRect/>
                      </a:stretch>
                    </p:blipFill>
                    <p:spPr>
                      <a:xfrm>
                        <a:off x="7159863" y="3096419"/>
                        <a:ext cx="1328737" cy="428625"/>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2FF8E533-EE22-40FA-A896-90DFA766E438}"/>
              </a:ext>
            </a:extLst>
          </p:cNvPr>
          <p:cNvGraphicFramePr>
            <a:graphicFrameLocks noChangeAspect="1"/>
          </p:cNvGraphicFramePr>
          <p:nvPr>
            <p:extLst>
              <p:ext uri="{D42A27DB-BD31-4B8C-83A1-F6EECF244321}">
                <p14:modId xmlns:p14="http://schemas.microsoft.com/office/powerpoint/2010/main" val="2041084668"/>
              </p:ext>
            </p:extLst>
          </p:nvPr>
        </p:nvGraphicFramePr>
        <p:xfrm>
          <a:off x="3266202" y="2391133"/>
          <a:ext cx="2092325" cy="514350"/>
        </p:xfrm>
        <a:graphic>
          <a:graphicData uri="http://schemas.openxmlformats.org/presentationml/2006/ole">
            <mc:AlternateContent xmlns:mc="http://schemas.openxmlformats.org/markup-compatibility/2006">
              <mc:Choice xmlns:v="urn:schemas-microsoft-com:vml" Requires="v">
                <p:oleObj spid="_x0000_s2068" name="Equation" r:id="rId14" imgW="939600" imgH="228600" progId="Equation.DSMT4">
                  <p:embed/>
                </p:oleObj>
              </mc:Choice>
              <mc:Fallback>
                <p:oleObj name="Equation" r:id="rId14" imgW="939600" imgH="228600" progId="Equation.DSMT4">
                  <p:embed/>
                  <p:pic>
                    <p:nvPicPr>
                      <p:cNvPr id="8" name="Object 7">
                        <a:extLst>
                          <a:ext uri="{FF2B5EF4-FFF2-40B4-BE49-F238E27FC236}">
                            <a16:creationId xmlns:a16="http://schemas.microsoft.com/office/drawing/2014/main" id="{27D8FC48-33BF-4045-AC48-6C29F7AE0DC5}"/>
                          </a:ext>
                        </a:extLst>
                      </p:cNvPr>
                      <p:cNvPicPr/>
                      <p:nvPr/>
                    </p:nvPicPr>
                    <p:blipFill>
                      <a:blip r:embed="rId15"/>
                      <a:stretch>
                        <a:fillRect/>
                      </a:stretch>
                    </p:blipFill>
                    <p:spPr>
                      <a:xfrm>
                        <a:off x="3266202" y="2391133"/>
                        <a:ext cx="2092325" cy="514350"/>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B7D90599-E081-4163-8299-577AC2B48E01}"/>
              </a:ext>
            </a:extLst>
          </p:cNvPr>
          <p:cNvGraphicFramePr>
            <a:graphicFrameLocks noChangeAspect="1"/>
          </p:cNvGraphicFramePr>
          <p:nvPr>
            <p:extLst>
              <p:ext uri="{D42A27DB-BD31-4B8C-83A1-F6EECF244321}">
                <p14:modId xmlns:p14="http://schemas.microsoft.com/office/powerpoint/2010/main" val="1292834548"/>
              </p:ext>
            </p:extLst>
          </p:nvPr>
        </p:nvGraphicFramePr>
        <p:xfrm>
          <a:off x="5344209" y="2253009"/>
          <a:ext cx="2460625" cy="769938"/>
        </p:xfrm>
        <a:graphic>
          <a:graphicData uri="http://schemas.openxmlformats.org/presentationml/2006/ole">
            <mc:AlternateContent xmlns:mc="http://schemas.openxmlformats.org/markup-compatibility/2006">
              <mc:Choice xmlns:v="urn:schemas-microsoft-com:vml" Requires="v">
                <p:oleObj spid="_x0000_s2069" name="Equation" r:id="rId16" imgW="1104840" imgH="342720" progId="Equation.DSMT4">
                  <p:embed/>
                </p:oleObj>
              </mc:Choice>
              <mc:Fallback>
                <p:oleObj name="Equation" r:id="rId16" imgW="1104840" imgH="342720" progId="Equation.DSMT4">
                  <p:embed/>
                  <p:pic>
                    <p:nvPicPr>
                      <p:cNvPr id="8" name="Object 7">
                        <a:extLst>
                          <a:ext uri="{FF2B5EF4-FFF2-40B4-BE49-F238E27FC236}">
                            <a16:creationId xmlns:a16="http://schemas.microsoft.com/office/drawing/2014/main" id="{27D8FC48-33BF-4045-AC48-6C29F7AE0DC5}"/>
                          </a:ext>
                        </a:extLst>
                      </p:cNvPr>
                      <p:cNvPicPr/>
                      <p:nvPr/>
                    </p:nvPicPr>
                    <p:blipFill>
                      <a:blip r:embed="rId17"/>
                      <a:stretch>
                        <a:fillRect/>
                      </a:stretch>
                    </p:blipFill>
                    <p:spPr>
                      <a:xfrm>
                        <a:off x="5344209" y="2253009"/>
                        <a:ext cx="2460625" cy="769938"/>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FD82E839-6F99-4580-A8F5-48B89F2A1AFA}"/>
              </a:ext>
            </a:extLst>
          </p:cNvPr>
          <p:cNvGraphicFramePr>
            <a:graphicFrameLocks noChangeAspect="1"/>
          </p:cNvGraphicFramePr>
          <p:nvPr>
            <p:extLst>
              <p:ext uri="{D42A27DB-BD31-4B8C-83A1-F6EECF244321}">
                <p14:modId xmlns:p14="http://schemas.microsoft.com/office/powerpoint/2010/main" val="2907253351"/>
              </p:ext>
            </p:extLst>
          </p:nvPr>
        </p:nvGraphicFramePr>
        <p:xfrm>
          <a:off x="1627187" y="2414603"/>
          <a:ext cx="1697037" cy="484187"/>
        </p:xfrm>
        <a:graphic>
          <a:graphicData uri="http://schemas.openxmlformats.org/presentationml/2006/ole">
            <mc:AlternateContent xmlns:mc="http://schemas.openxmlformats.org/markup-compatibility/2006">
              <mc:Choice xmlns:v="urn:schemas-microsoft-com:vml" Requires="v">
                <p:oleObj spid="_x0000_s2070" name="Equation" r:id="rId18" imgW="761760" imgH="215640" progId="Equation.DSMT4">
                  <p:embed/>
                </p:oleObj>
              </mc:Choice>
              <mc:Fallback>
                <p:oleObj name="Equation" r:id="rId18" imgW="761760" imgH="215640" progId="Equation.DSMT4">
                  <p:embed/>
                  <p:pic>
                    <p:nvPicPr>
                      <p:cNvPr id="8" name="Object 7">
                        <a:extLst>
                          <a:ext uri="{FF2B5EF4-FFF2-40B4-BE49-F238E27FC236}">
                            <a16:creationId xmlns:a16="http://schemas.microsoft.com/office/drawing/2014/main" id="{27D8FC48-33BF-4045-AC48-6C29F7AE0DC5}"/>
                          </a:ext>
                        </a:extLst>
                      </p:cNvPr>
                      <p:cNvPicPr/>
                      <p:nvPr/>
                    </p:nvPicPr>
                    <p:blipFill>
                      <a:blip r:embed="rId19"/>
                      <a:stretch>
                        <a:fillRect/>
                      </a:stretch>
                    </p:blipFill>
                    <p:spPr>
                      <a:xfrm>
                        <a:off x="1627187" y="2414603"/>
                        <a:ext cx="1697037" cy="484187"/>
                      </a:xfrm>
                      <a:prstGeom prst="rect">
                        <a:avLst/>
                      </a:prstGeom>
                    </p:spPr>
                  </p:pic>
                </p:oleObj>
              </mc:Fallback>
            </mc:AlternateContent>
          </a:graphicData>
        </a:graphic>
      </p:graphicFrame>
      <p:pic>
        <p:nvPicPr>
          <p:cNvPr id="33" name="Audio 32">
            <a:hlinkClick r:id="" action="ppaction://media"/>
            <a:extLst>
              <a:ext uri="{FF2B5EF4-FFF2-40B4-BE49-F238E27FC236}">
                <a16:creationId xmlns:a16="http://schemas.microsoft.com/office/drawing/2014/main" id="{3E165C7C-A5C6-46B7-8306-4DE4AE2810DF}"/>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
        <p:nvSpPr>
          <p:cNvPr id="5" name="Rectangle 4"/>
          <p:cNvSpPr/>
          <p:nvPr/>
        </p:nvSpPr>
        <p:spPr>
          <a:xfrm>
            <a:off x="6126010" y="4830616"/>
            <a:ext cx="2863476" cy="338554"/>
          </a:xfrm>
          <a:prstGeom prst="rect">
            <a:avLst/>
          </a:prstGeom>
        </p:spPr>
        <p:txBody>
          <a:bodyPr wrap="none">
            <a:spAutoFit/>
          </a:bodyPr>
          <a:lstStyle/>
          <a:p>
            <a:r>
              <a:rPr lang="en-US" sz="1600" i="1" dirty="0" smtClean="0">
                <a:solidFill>
                  <a:prstClr val="white"/>
                </a:solidFill>
                <a:latin typeface="Symbol" panose="05050102010706020507" pitchFamily="18" charset="2"/>
                <a:ea typeface="Cambria" panose="02040503050406030204" pitchFamily="18" charset="0"/>
                <a:cs typeface="Times New Roman" panose="02020603050405020304" pitchFamily="18" charset="0"/>
              </a:rPr>
              <a:t>x</a:t>
            </a:r>
            <a:r>
              <a:rPr lang="en-US" sz="16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 is pronounced </a:t>
            </a:r>
            <a:r>
              <a:rPr lang="en-US" sz="1600" i="1"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k-sigh</a:t>
            </a:r>
            <a:r>
              <a:rPr lang="en-US" sz="16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 or </a:t>
            </a:r>
            <a:r>
              <a:rPr lang="en-US" sz="1600" i="1"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k-see</a:t>
            </a:r>
            <a:endParaRPr lang="en-CA" sz="1200" i="1" dirty="0"/>
          </a:p>
        </p:txBody>
      </p:sp>
    </p:spTree>
    <p:custDataLst>
      <p:tags r:id="rId2"/>
    </p:custDataLst>
    <p:extLst>
      <p:ext uri="{BB962C8B-B14F-4D97-AF65-F5344CB8AC3E}">
        <p14:creationId xmlns:p14="http://schemas.microsoft.com/office/powerpoint/2010/main" val="1355167457"/>
      </p:ext>
    </p:extLst>
  </p:cSld>
  <p:clrMapOvr>
    <a:masterClrMapping/>
  </p:clrMapOvr>
  <mc:AlternateContent xmlns:mc="http://schemas.openxmlformats.org/markup-compatibility/2006" xmlns:p14="http://schemas.microsoft.com/office/powerpoint/2010/main">
    <mc:Choice Requires="p14">
      <p:transition spd="slow" p14:dur="2000" advTm="133538"/>
    </mc:Choice>
    <mc:Fallback xmlns="">
      <p:transition spd="slow" advTm="133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33"/>
                </p:tgtEl>
              </p:cMediaNode>
            </p:audio>
          </p:childTnLst>
        </p:cTn>
      </p:par>
    </p:tnLst>
    <p:bldLst>
      <p:bldP spid="13" grpId="0" animBg="1"/>
      <p:bldP spid="18" grpId="0" animBg="1"/>
      <p:bldP spid="26"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Object 30">
            <a:extLst>
              <a:ext uri="{FF2B5EF4-FFF2-40B4-BE49-F238E27FC236}">
                <a16:creationId xmlns:a16="http://schemas.microsoft.com/office/drawing/2014/main" id="{FD82E839-6F99-4580-A8F5-48B89F2A1AFA}"/>
              </a:ext>
            </a:extLst>
          </p:cNvPr>
          <p:cNvGraphicFramePr>
            <a:graphicFrameLocks noChangeAspect="1"/>
          </p:cNvGraphicFramePr>
          <p:nvPr/>
        </p:nvGraphicFramePr>
        <p:xfrm>
          <a:off x="1627187" y="2414603"/>
          <a:ext cx="1697037" cy="484187"/>
        </p:xfrm>
        <a:graphic>
          <a:graphicData uri="http://schemas.openxmlformats.org/presentationml/2006/ole">
            <mc:AlternateContent xmlns:mc="http://schemas.openxmlformats.org/markup-compatibility/2006">
              <mc:Choice xmlns:v="urn:schemas-microsoft-com:vml" Requires="v">
                <p:oleObj spid="_x0000_s3079" name="Equation" r:id="rId6" imgW="761760" imgH="215640" progId="Equation.DSMT4">
                  <p:embed/>
                </p:oleObj>
              </mc:Choice>
              <mc:Fallback>
                <p:oleObj name="Equation" r:id="rId6" imgW="761760" imgH="215640" progId="Equation.DSMT4">
                  <p:embed/>
                  <p:pic>
                    <p:nvPicPr>
                      <p:cNvPr id="31" name="Object 30">
                        <a:extLst>
                          <a:ext uri="{FF2B5EF4-FFF2-40B4-BE49-F238E27FC236}">
                            <a16:creationId xmlns:a16="http://schemas.microsoft.com/office/drawing/2014/main" id="{FD82E839-6F99-4580-A8F5-48B89F2A1AFA}"/>
                          </a:ext>
                        </a:extLst>
                      </p:cNvPr>
                      <p:cNvPicPr/>
                      <p:nvPr/>
                    </p:nvPicPr>
                    <p:blipFill>
                      <a:blip r:embed="rId7"/>
                      <a:stretch>
                        <a:fillRect/>
                      </a:stretch>
                    </p:blipFill>
                    <p:spPr>
                      <a:xfrm>
                        <a:off x="1627187" y="2414603"/>
                        <a:ext cx="1697037" cy="4841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Taylor series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A quick aid-memoire for </a:t>
            </a:r>
            <a:r>
              <a:rPr lang="en-US" i="1" dirty="0">
                <a:latin typeface="Times New Roman" panose="02020603050405020304" pitchFamily="18" charset="0"/>
                <a:ea typeface="Tahoma" panose="020B0604030504040204" pitchFamily="34" charset="0"/>
              </a:rPr>
              <a:t>x</a:t>
            </a:r>
            <a:r>
              <a:rPr lang="en-US" dirty="0">
                <a:latin typeface="Times New Roman" panose="02020603050405020304" pitchFamily="18" charset="0"/>
                <a:ea typeface="Tahoma" panose="020B0604030504040204" pitchFamily="34" charset="0"/>
              </a:rPr>
              <a:t> – </a:t>
            </a:r>
            <a:r>
              <a:rPr lang="en-US" i="1" dirty="0">
                <a:latin typeface="Times New Roman" panose="02020603050405020304" pitchFamily="18" charset="0"/>
                <a:ea typeface="Tahoma" panose="020B0604030504040204" pitchFamily="34" charset="0"/>
              </a:rPr>
              <a:t>x</a:t>
            </a:r>
            <a:r>
              <a:rPr lang="en-US" baseline="-25000" dirty="0">
                <a:latin typeface="Times New Roman" panose="02020603050405020304" pitchFamily="18" charset="0"/>
                <a:ea typeface="Tahoma" panose="020B0604030504040204" pitchFamily="34" charset="0"/>
              </a:rPr>
              <a:t>0</a:t>
            </a:r>
            <a:r>
              <a:rPr lang="en-US" dirty="0"/>
              <a:t> versus </a:t>
            </a:r>
            <a:r>
              <a:rPr lang="en-US" i="1" dirty="0">
                <a:latin typeface="Times New Roman" panose="02020603050405020304" pitchFamily="18" charset="0"/>
                <a:ea typeface="Tahoma" panose="020B0604030504040204" pitchFamily="34" charset="0"/>
              </a:rPr>
              <a:t>x</a:t>
            </a:r>
            <a:r>
              <a:rPr lang="en-US" baseline="-25000" dirty="0">
                <a:latin typeface="Times New Roman" panose="02020603050405020304" pitchFamily="18" charset="0"/>
                <a:ea typeface="Tahoma" panose="020B0604030504040204" pitchFamily="34" charset="0"/>
              </a:rPr>
              <a:t>0</a:t>
            </a:r>
            <a:r>
              <a:rPr lang="en-US" dirty="0">
                <a:latin typeface="Times New Roman" panose="02020603050405020304" pitchFamily="18" charset="0"/>
                <a:ea typeface="Tahoma" panose="020B0604030504040204" pitchFamily="34" charset="0"/>
              </a:rPr>
              <a:t> – </a:t>
            </a:r>
            <a:r>
              <a:rPr lang="en-US" i="1" dirty="0">
                <a:latin typeface="Times New Roman" panose="02020603050405020304" pitchFamily="18" charset="0"/>
                <a:ea typeface="Tahoma" panose="020B0604030504040204" pitchFamily="34" charset="0"/>
              </a:rPr>
              <a:t>x</a:t>
            </a:r>
            <a:r>
              <a:rPr lang="en-US" dirty="0"/>
              <a:t> :</a:t>
            </a:r>
            <a:br>
              <a:rPr lang="en-US" dirty="0"/>
            </a:b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Taylor series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5</a:t>
            </a:fld>
            <a:endParaRPr lang="en-CA"/>
          </a:p>
        </p:txBody>
      </p:sp>
      <p:sp>
        <p:nvSpPr>
          <p:cNvPr id="12" name="Freeform: Shape 11">
            <a:extLst>
              <a:ext uri="{FF2B5EF4-FFF2-40B4-BE49-F238E27FC236}">
                <a16:creationId xmlns:a16="http://schemas.microsoft.com/office/drawing/2014/main" id="{2E390942-052D-45A6-B906-00880381BD0E}"/>
              </a:ext>
            </a:extLst>
          </p:cNvPr>
          <p:cNvSpPr/>
          <p:nvPr/>
        </p:nvSpPr>
        <p:spPr>
          <a:xfrm>
            <a:off x="2104373" y="3419605"/>
            <a:ext cx="4471791" cy="1803748"/>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CAFF5B03-103A-481A-9038-20E5DC31DFBF}"/>
              </a:ext>
            </a:extLst>
          </p:cNvPr>
          <p:cNvSpPr/>
          <p:nvPr/>
        </p:nvSpPr>
        <p:spPr>
          <a:xfrm>
            <a:off x="4320754" y="47512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9EDEEF03-1EF2-41E6-BEAA-467C68D0133F}"/>
              </a:ext>
            </a:extLst>
          </p:cNvPr>
          <p:cNvCxnSpPr>
            <a:cxnSpLocks/>
          </p:cNvCxnSpPr>
          <p:nvPr/>
        </p:nvCxnSpPr>
        <p:spPr>
          <a:xfrm>
            <a:off x="4366474" y="5592524"/>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8F0D3F9-417D-48F3-9C97-83A56596103F}"/>
              </a:ext>
            </a:extLst>
          </p:cNvPr>
          <p:cNvSpPr txBox="1"/>
          <p:nvPr/>
        </p:nvSpPr>
        <p:spPr>
          <a:xfrm>
            <a:off x="4217234" y="5781770"/>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0</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D8837B6F-9C58-4FB2-8A3A-F7F256BE71A3}"/>
              </a:ext>
            </a:extLst>
          </p:cNvPr>
          <p:cNvCxnSpPr>
            <a:cxnSpLocks/>
          </p:cNvCxnSpPr>
          <p:nvPr/>
        </p:nvCxnSpPr>
        <p:spPr>
          <a:xfrm>
            <a:off x="5584277" y="5585533"/>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DBFA323-8970-42E0-9FD4-12ACA1D09D5F}"/>
              </a:ext>
            </a:extLst>
          </p:cNvPr>
          <p:cNvSpPr txBox="1"/>
          <p:nvPr/>
        </p:nvSpPr>
        <p:spPr>
          <a:xfrm>
            <a:off x="5435037" y="5774779"/>
            <a:ext cx="298479" cy="400110"/>
          </a:xfrm>
          <a:prstGeom prst="rect">
            <a:avLst/>
          </a:prstGeom>
          <a:noFill/>
        </p:spPr>
        <p:txBody>
          <a:bodyPr wrap="none" rtlCol="0">
            <a:spAutoFit/>
          </a:bodyPr>
          <a:lstStyle/>
          <a:p>
            <a:pPr algn="ctr"/>
            <a:r>
              <a:rPr lang="en-US" sz="2000" i="1" dirty="0">
                <a:solidFill>
                  <a:schemeClr val="bg1"/>
                </a:solidFill>
                <a:latin typeface="Times New Roman" panose="02020603050405020304" pitchFamily="18" charset="0"/>
                <a:cs typeface="Times New Roman" panose="02020603050405020304" pitchFamily="18" charset="0"/>
              </a:rPr>
              <a:t>x</a:t>
            </a:r>
          </a:p>
        </p:txBody>
      </p:sp>
      <p:sp>
        <p:nvSpPr>
          <p:cNvPr id="18" name="Oval 17">
            <a:extLst>
              <a:ext uri="{FF2B5EF4-FFF2-40B4-BE49-F238E27FC236}">
                <a16:creationId xmlns:a16="http://schemas.microsoft.com/office/drawing/2014/main" id="{673F0E8A-DA6D-4518-90BD-FE6008EA1056}"/>
              </a:ext>
            </a:extLst>
          </p:cNvPr>
          <p:cNvSpPr/>
          <p:nvPr/>
        </p:nvSpPr>
        <p:spPr>
          <a:xfrm>
            <a:off x="5546946" y="410053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6E10CA94-9B31-432A-A297-46EB840DDF4B}"/>
              </a:ext>
            </a:extLst>
          </p:cNvPr>
          <p:cNvCxnSpPr>
            <a:cxnSpLocks/>
          </p:cNvCxnSpPr>
          <p:nvPr/>
        </p:nvCxnSpPr>
        <p:spPr>
          <a:xfrm flipH="1">
            <a:off x="2104373" y="5680002"/>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03F7B58-1AF2-4200-B7A6-644FB0169CAC}"/>
              </a:ext>
            </a:extLst>
          </p:cNvPr>
          <p:cNvCxnSpPr>
            <a:cxnSpLocks/>
          </p:cNvCxnSpPr>
          <p:nvPr/>
        </p:nvCxnSpPr>
        <p:spPr>
          <a:xfrm flipV="1">
            <a:off x="3128756" y="4090680"/>
            <a:ext cx="3003596" cy="119661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4" name="Object 23">
            <a:extLst>
              <a:ext uri="{FF2B5EF4-FFF2-40B4-BE49-F238E27FC236}">
                <a16:creationId xmlns:a16="http://schemas.microsoft.com/office/drawing/2014/main" id="{CC6AD06C-9DCE-40AC-A359-E9EDB601096B}"/>
              </a:ext>
            </a:extLst>
          </p:cNvPr>
          <p:cNvGraphicFramePr>
            <a:graphicFrameLocks noChangeAspect="1"/>
          </p:cNvGraphicFramePr>
          <p:nvPr/>
        </p:nvGraphicFramePr>
        <p:xfrm>
          <a:off x="4876251" y="3601624"/>
          <a:ext cx="708025" cy="482600"/>
        </p:xfrm>
        <a:graphic>
          <a:graphicData uri="http://schemas.openxmlformats.org/presentationml/2006/ole">
            <mc:AlternateContent xmlns:mc="http://schemas.openxmlformats.org/markup-compatibility/2006">
              <mc:Choice xmlns:v="urn:schemas-microsoft-com:vml" Requires="v">
                <p:oleObj spid="_x0000_s3080" name="Equation" r:id="rId8" imgW="317160" imgH="215640" progId="Equation.DSMT4">
                  <p:embed/>
                </p:oleObj>
              </mc:Choice>
              <mc:Fallback>
                <p:oleObj name="Equation" r:id="rId8" imgW="317160" imgH="215640" progId="Equation.DSMT4">
                  <p:embed/>
                  <p:pic>
                    <p:nvPicPr>
                      <p:cNvPr id="24" name="Object 23">
                        <a:extLst>
                          <a:ext uri="{FF2B5EF4-FFF2-40B4-BE49-F238E27FC236}">
                            <a16:creationId xmlns:a16="http://schemas.microsoft.com/office/drawing/2014/main" id="{CC6AD06C-9DCE-40AC-A359-E9EDB601096B}"/>
                          </a:ext>
                        </a:extLst>
                      </p:cNvPr>
                      <p:cNvPicPr/>
                      <p:nvPr/>
                    </p:nvPicPr>
                    <p:blipFill>
                      <a:blip r:embed="rId9"/>
                      <a:stretch>
                        <a:fillRect/>
                      </a:stretch>
                    </p:blipFill>
                    <p:spPr>
                      <a:xfrm>
                        <a:off x="4876251" y="3601624"/>
                        <a:ext cx="708025" cy="482600"/>
                      </a:xfrm>
                      <a:prstGeom prst="rect">
                        <a:avLst/>
                      </a:prstGeom>
                    </p:spPr>
                  </p:pic>
                </p:oleObj>
              </mc:Fallback>
            </mc:AlternateContent>
          </a:graphicData>
        </a:graphic>
      </p:graphicFrame>
      <p:sp>
        <p:nvSpPr>
          <p:cNvPr id="26" name="Oval 25">
            <a:extLst>
              <a:ext uri="{FF2B5EF4-FFF2-40B4-BE49-F238E27FC236}">
                <a16:creationId xmlns:a16="http://schemas.microsoft.com/office/drawing/2014/main" id="{54E9D6BF-B007-4B4D-AC90-55E0B382BB3F}"/>
              </a:ext>
            </a:extLst>
          </p:cNvPr>
          <p:cNvSpPr/>
          <p:nvPr/>
        </p:nvSpPr>
        <p:spPr>
          <a:xfrm>
            <a:off x="5548344" y="426970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7" name="Object 26">
            <a:extLst>
              <a:ext uri="{FF2B5EF4-FFF2-40B4-BE49-F238E27FC236}">
                <a16:creationId xmlns:a16="http://schemas.microsoft.com/office/drawing/2014/main" id="{115C5DC8-73D7-4902-9BB3-C01A0FEC4D54}"/>
              </a:ext>
            </a:extLst>
          </p:cNvPr>
          <p:cNvGraphicFramePr>
            <a:graphicFrameLocks noChangeAspect="1"/>
          </p:cNvGraphicFramePr>
          <p:nvPr/>
        </p:nvGraphicFramePr>
        <p:xfrm>
          <a:off x="3644900" y="4194175"/>
          <a:ext cx="820738" cy="482600"/>
        </p:xfrm>
        <a:graphic>
          <a:graphicData uri="http://schemas.openxmlformats.org/presentationml/2006/ole">
            <mc:AlternateContent xmlns:mc="http://schemas.openxmlformats.org/markup-compatibility/2006">
              <mc:Choice xmlns:v="urn:schemas-microsoft-com:vml" Requires="v">
                <p:oleObj spid="_x0000_s3081" name="Equation" r:id="rId10" imgW="368280" imgH="215640" progId="Equation.DSMT4">
                  <p:embed/>
                </p:oleObj>
              </mc:Choice>
              <mc:Fallback>
                <p:oleObj name="Equation" r:id="rId10" imgW="368280" imgH="215640" progId="Equation.DSMT4">
                  <p:embed/>
                  <p:pic>
                    <p:nvPicPr>
                      <p:cNvPr id="27" name="Object 26">
                        <a:extLst>
                          <a:ext uri="{FF2B5EF4-FFF2-40B4-BE49-F238E27FC236}">
                            <a16:creationId xmlns:a16="http://schemas.microsoft.com/office/drawing/2014/main" id="{115C5DC8-73D7-4902-9BB3-C01A0FEC4D54}"/>
                          </a:ext>
                        </a:extLst>
                      </p:cNvPr>
                      <p:cNvPicPr/>
                      <p:nvPr/>
                    </p:nvPicPr>
                    <p:blipFill>
                      <a:blip r:embed="rId11"/>
                      <a:stretch>
                        <a:fillRect/>
                      </a:stretch>
                    </p:blipFill>
                    <p:spPr>
                      <a:xfrm>
                        <a:off x="3644900" y="4194175"/>
                        <a:ext cx="820738" cy="482600"/>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2FF8E533-EE22-40FA-A896-90DFA766E438}"/>
              </a:ext>
            </a:extLst>
          </p:cNvPr>
          <p:cNvGraphicFramePr>
            <a:graphicFrameLocks noChangeAspect="1"/>
          </p:cNvGraphicFramePr>
          <p:nvPr/>
        </p:nvGraphicFramePr>
        <p:xfrm>
          <a:off x="3266202" y="2391133"/>
          <a:ext cx="2092325" cy="514350"/>
        </p:xfrm>
        <a:graphic>
          <a:graphicData uri="http://schemas.openxmlformats.org/presentationml/2006/ole">
            <mc:AlternateContent xmlns:mc="http://schemas.openxmlformats.org/markup-compatibility/2006">
              <mc:Choice xmlns:v="urn:schemas-microsoft-com:vml" Requires="v">
                <p:oleObj spid="_x0000_s3082" name="Equation" r:id="rId12" imgW="939600" imgH="228600" progId="Equation.DSMT4">
                  <p:embed/>
                </p:oleObj>
              </mc:Choice>
              <mc:Fallback>
                <p:oleObj name="Equation" r:id="rId12" imgW="939600" imgH="228600" progId="Equation.DSMT4">
                  <p:embed/>
                  <p:pic>
                    <p:nvPicPr>
                      <p:cNvPr id="29" name="Object 28">
                        <a:extLst>
                          <a:ext uri="{FF2B5EF4-FFF2-40B4-BE49-F238E27FC236}">
                            <a16:creationId xmlns:a16="http://schemas.microsoft.com/office/drawing/2014/main" id="{2FF8E533-EE22-40FA-A896-90DFA766E438}"/>
                          </a:ext>
                        </a:extLst>
                      </p:cNvPr>
                      <p:cNvPicPr/>
                      <p:nvPr/>
                    </p:nvPicPr>
                    <p:blipFill>
                      <a:blip r:embed="rId13"/>
                      <a:stretch>
                        <a:fillRect/>
                      </a:stretch>
                    </p:blipFill>
                    <p:spPr>
                      <a:xfrm>
                        <a:off x="3266202" y="2391133"/>
                        <a:ext cx="2092325" cy="514350"/>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B7D90599-E081-4163-8299-577AC2B48E01}"/>
              </a:ext>
            </a:extLst>
          </p:cNvPr>
          <p:cNvGraphicFramePr>
            <a:graphicFrameLocks noChangeAspect="1"/>
          </p:cNvGraphicFramePr>
          <p:nvPr/>
        </p:nvGraphicFramePr>
        <p:xfrm>
          <a:off x="5344209" y="2253009"/>
          <a:ext cx="2460625" cy="769938"/>
        </p:xfrm>
        <a:graphic>
          <a:graphicData uri="http://schemas.openxmlformats.org/presentationml/2006/ole">
            <mc:AlternateContent xmlns:mc="http://schemas.openxmlformats.org/markup-compatibility/2006">
              <mc:Choice xmlns:v="urn:schemas-microsoft-com:vml" Requires="v">
                <p:oleObj spid="_x0000_s3083" name="Equation" r:id="rId14" imgW="1104840" imgH="342720" progId="Equation.DSMT4">
                  <p:embed/>
                </p:oleObj>
              </mc:Choice>
              <mc:Fallback>
                <p:oleObj name="Equation" r:id="rId14" imgW="1104840" imgH="342720" progId="Equation.DSMT4">
                  <p:embed/>
                  <p:pic>
                    <p:nvPicPr>
                      <p:cNvPr id="30" name="Object 29">
                        <a:extLst>
                          <a:ext uri="{FF2B5EF4-FFF2-40B4-BE49-F238E27FC236}">
                            <a16:creationId xmlns:a16="http://schemas.microsoft.com/office/drawing/2014/main" id="{B7D90599-E081-4163-8299-577AC2B48E01}"/>
                          </a:ext>
                        </a:extLst>
                      </p:cNvPr>
                      <p:cNvPicPr/>
                      <p:nvPr/>
                    </p:nvPicPr>
                    <p:blipFill>
                      <a:blip r:embed="rId15"/>
                      <a:stretch>
                        <a:fillRect/>
                      </a:stretch>
                    </p:blipFill>
                    <p:spPr>
                      <a:xfrm>
                        <a:off x="5344209" y="2253009"/>
                        <a:ext cx="2460625" cy="769938"/>
                      </a:xfrm>
                      <a:prstGeom prst="rect">
                        <a:avLst/>
                      </a:prstGeom>
                    </p:spPr>
                  </p:pic>
                </p:oleObj>
              </mc:Fallback>
            </mc:AlternateContent>
          </a:graphicData>
        </a:graphic>
      </p:graphicFrame>
      <p:sp>
        <p:nvSpPr>
          <p:cNvPr id="5" name="Oval 4">
            <a:extLst>
              <a:ext uri="{FF2B5EF4-FFF2-40B4-BE49-F238E27FC236}">
                <a16:creationId xmlns:a16="http://schemas.microsoft.com/office/drawing/2014/main" id="{A61771C5-D828-4335-B8CC-7369877C91DD}"/>
              </a:ext>
            </a:extLst>
          </p:cNvPr>
          <p:cNvSpPr/>
          <p:nvPr/>
        </p:nvSpPr>
        <p:spPr>
          <a:xfrm>
            <a:off x="3431097" y="2290196"/>
            <a:ext cx="997875" cy="717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79494D3-C414-41CB-B79D-84134AB74789}"/>
              </a:ext>
            </a:extLst>
          </p:cNvPr>
          <p:cNvSpPr/>
          <p:nvPr/>
        </p:nvSpPr>
        <p:spPr>
          <a:xfrm>
            <a:off x="4354308" y="2288721"/>
            <a:ext cx="997875" cy="7024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AA1860EC-A002-42AC-80BF-1516F2DE93B8}"/>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022641109"/>
      </p:ext>
    </p:extLst>
  </p:cSld>
  <p:clrMapOvr>
    <a:masterClrMapping/>
  </p:clrMapOvr>
  <mc:AlternateContent xmlns:mc="http://schemas.openxmlformats.org/markup-compatibility/2006" xmlns:p14="http://schemas.microsoft.com/office/powerpoint/2010/main">
    <mc:Choice Requires="p14">
      <p:transition spd="slow" p14:dur="2000" advTm="63860"/>
    </mc:Choice>
    <mc:Fallback xmlns="">
      <p:transition spd="slow" advTm="63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bldLst>
      <p:bldP spid="5" grpId="0" animBg="1"/>
      <p:bldP spid="5" grpId="1"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534400" cy="4525963"/>
          </a:xfrm>
        </p:spPr>
        <p:txBody>
          <a:bodyPr/>
          <a:lstStyle/>
          <a:p>
            <a:r>
              <a:rPr lang="en-US" dirty="0"/>
              <a:t>Mathematicians are generally interested in general solutions:</a:t>
            </a:r>
          </a:p>
          <a:p>
            <a:pPr lvl="1"/>
            <a:r>
              <a:rPr lang="en-US" dirty="0"/>
              <a:t>This equation is true for all values of </a:t>
            </a:r>
            <a:r>
              <a:rPr lang="en-US" i="1" dirty="0">
                <a:latin typeface="Times New Roman" panose="02020603050405020304" pitchFamily="18" charset="0"/>
              </a:rPr>
              <a:t>x</a:t>
            </a:r>
            <a:r>
              <a:rPr lang="en-US" dirty="0"/>
              <a:t/>
            </a:r>
            <a:br>
              <a:rPr lang="en-US" dirty="0"/>
            </a:br>
            <a:endParaRPr lang="en-US" dirty="0"/>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r>
              <a:rPr lang="en-US" dirty="0"/>
              <a:t>Engineers, however, are generally only interested in points close</a:t>
            </a:r>
            <a:br>
              <a:rPr lang="en-US" dirty="0"/>
            </a:br>
            <a:r>
              <a:rPr lang="en-US" dirty="0"/>
              <a:t>to the known value </a:t>
            </a:r>
            <a:r>
              <a:rPr lang="en-US" i="1" dirty="0">
                <a:latin typeface="Times New Roman" panose="02020603050405020304" pitchFamily="18" charset="0"/>
              </a:rPr>
              <a:t>x</a:t>
            </a:r>
            <a:endParaRPr lang="en-US" dirty="0">
              <a:latin typeface="Times New Roman" panose="02020603050405020304" pitchFamily="18" charset="0"/>
            </a:endParaRPr>
          </a:p>
          <a:p>
            <a:pPr lvl="1"/>
            <a:r>
              <a:rPr lang="en-US" dirty="0"/>
              <a:t>Thus, instead of having two different values of </a:t>
            </a:r>
            <a:r>
              <a:rPr lang="en-US" i="1" dirty="0">
                <a:latin typeface="Times New Roman" panose="02020603050405020304" pitchFamily="18" charset="0"/>
              </a:rPr>
              <a:t>x</a:t>
            </a:r>
            <a:r>
              <a:rPr lang="en-US" dirty="0"/>
              <a:t> and </a:t>
            </a:r>
            <a:r>
              <a:rPr lang="en-US" i="1" dirty="0">
                <a:latin typeface="Times New Roman" panose="02020603050405020304" pitchFamily="18" charset="0"/>
              </a:rPr>
              <a:t>x</a:t>
            </a:r>
            <a:r>
              <a:rPr lang="en-US" baseline="-25000" dirty="0">
                <a:latin typeface="Times New Roman" panose="02020603050405020304" pitchFamily="18" charset="0"/>
              </a:rPr>
              <a:t>0</a:t>
            </a:r>
            <a:r>
              <a:rPr lang="en-US" dirty="0"/>
              <a:t>, </a:t>
            </a:r>
            <a:br>
              <a:rPr lang="en-US" dirty="0"/>
            </a:br>
            <a:r>
              <a:rPr lang="en-US" dirty="0"/>
              <a:t>	we will focus on a point </a:t>
            </a:r>
            <a:r>
              <a:rPr lang="en-US" i="1" dirty="0">
                <a:latin typeface="Times New Roman" panose="02020603050405020304" pitchFamily="18" charset="0"/>
              </a:rPr>
              <a:t>x</a:t>
            </a:r>
            <a:r>
              <a:rPr lang="en-US" dirty="0"/>
              <a:t> and approximate the value at </a:t>
            </a: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h</a:t>
            </a:r>
            <a:endParaRPr lang="en-US" dirty="0">
              <a:latin typeface="Times New Roman" panose="02020603050405020304" pitchFamily="18" charset="0"/>
            </a:endParaRPr>
          </a:p>
          <a:p>
            <a:pPr lvl="1"/>
            <a:endParaRPr lang="en-US" dirty="0">
              <a:latin typeface="Times New Roman" panose="02020603050405020304" pitchFamily="18" charset="0"/>
            </a:endParaRPr>
          </a:p>
        </p:txBody>
      </p:sp>
      <p:graphicFrame>
        <p:nvGraphicFramePr>
          <p:cNvPr id="31" name="Object 30">
            <a:extLst>
              <a:ext uri="{FF2B5EF4-FFF2-40B4-BE49-F238E27FC236}">
                <a16:creationId xmlns:a16="http://schemas.microsoft.com/office/drawing/2014/main" id="{FD82E839-6F99-4580-A8F5-48B89F2A1AFA}"/>
              </a:ext>
            </a:extLst>
          </p:cNvPr>
          <p:cNvGraphicFramePr>
            <a:graphicFrameLocks noChangeAspect="1"/>
          </p:cNvGraphicFramePr>
          <p:nvPr/>
        </p:nvGraphicFramePr>
        <p:xfrm>
          <a:off x="1627187" y="2414603"/>
          <a:ext cx="1697037" cy="484187"/>
        </p:xfrm>
        <a:graphic>
          <a:graphicData uri="http://schemas.openxmlformats.org/presentationml/2006/ole">
            <mc:AlternateContent xmlns:mc="http://schemas.openxmlformats.org/markup-compatibility/2006">
              <mc:Choice xmlns:v="urn:schemas-microsoft-com:vml" Requires="v">
                <p:oleObj spid="_x0000_s4101" name="Equation" r:id="rId6" imgW="761760" imgH="215640" progId="Equation.DSMT4">
                  <p:embed/>
                </p:oleObj>
              </mc:Choice>
              <mc:Fallback>
                <p:oleObj name="Equation" r:id="rId6" imgW="761760" imgH="215640" progId="Equation.DSMT4">
                  <p:embed/>
                  <p:pic>
                    <p:nvPicPr>
                      <p:cNvPr id="31" name="Object 30">
                        <a:extLst>
                          <a:ext uri="{FF2B5EF4-FFF2-40B4-BE49-F238E27FC236}">
                            <a16:creationId xmlns:a16="http://schemas.microsoft.com/office/drawing/2014/main" id="{FD82E839-6F99-4580-A8F5-48B89F2A1AFA}"/>
                          </a:ext>
                        </a:extLst>
                      </p:cNvPr>
                      <p:cNvPicPr/>
                      <p:nvPr/>
                    </p:nvPicPr>
                    <p:blipFill>
                      <a:blip r:embed="rId7"/>
                      <a:stretch>
                        <a:fillRect/>
                      </a:stretch>
                    </p:blipFill>
                    <p:spPr>
                      <a:xfrm>
                        <a:off x="1627187" y="2414603"/>
                        <a:ext cx="1697037" cy="4841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Taylor series</a:t>
            </a:r>
            <a:endParaRPr lang="en-CA" dirty="0"/>
          </a:p>
        </p:txBody>
      </p:sp>
      <p:sp>
        <p:nvSpPr>
          <p:cNvPr id="4" name="Footer Placeholder 3"/>
          <p:cNvSpPr>
            <a:spLocks noGrp="1"/>
          </p:cNvSpPr>
          <p:nvPr>
            <p:ph type="ftr" sz="quarter" idx="11"/>
          </p:nvPr>
        </p:nvSpPr>
        <p:spPr/>
        <p:txBody>
          <a:bodyPr/>
          <a:lstStyle/>
          <a:p>
            <a:r>
              <a:rPr lang="en-US"/>
              <a:t>Taylor series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29" name="Object 28">
            <a:extLst>
              <a:ext uri="{FF2B5EF4-FFF2-40B4-BE49-F238E27FC236}">
                <a16:creationId xmlns:a16="http://schemas.microsoft.com/office/drawing/2014/main" id="{2FF8E533-EE22-40FA-A896-90DFA766E438}"/>
              </a:ext>
            </a:extLst>
          </p:cNvPr>
          <p:cNvGraphicFramePr>
            <a:graphicFrameLocks noChangeAspect="1"/>
          </p:cNvGraphicFramePr>
          <p:nvPr/>
        </p:nvGraphicFramePr>
        <p:xfrm>
          <a:off x="3266202" y="2391133"/>
          <a:ext cx="2092325" cy="514350"/>
        </p:xfrm>
        <a:graphic>
          <a:graphicData uri="http://schemas.openxmlformats.org/presentationml/2006/ole">
            <mc:AlternateContent xmlns:mc="http://schemas.openxmlformats.org/markup-compatibility/2006">
              <mc:Choice xmlns:v="urn:schemas-microsoft-com:vml" Requires="v">
                <p:oleObj spid="_x0000_s4102" name="Equation" r:id="rId8" imgW="939600" imgH="228600" progId="Equation.DSMT4">
                  <p:embed/>
                </p:oleObj>
              </mc:Choice>
              <mc:Fallback>
                <p:oleObj name="Equation" r:id="rId8" imgW="939600" imgH="228600" progId="Equation.DSMT4">
                  <p:embed/>
                  <p:pic>
                    <p:nvPicPr>
                      <p:cNvPr id="29" name="Object 28">
                        <a:extLst>
                          <a:ext uri="{FF2B5EF4-FFF2-40B4-BE49-F238E27FC236}">
                            <a16:creationId xmlns:a16="http://schemas.microsoft.com/office/drawing/2014/main" id="{2FF8E533-EE22-40FA-A896-90DFA766E438}"/>
                          </a:ext>
                        </a:extLst>
                      </p:cNvPr>
                      <p:cNvPicPr/>
                      <p:nvPr/>
                    </p:nvPicPr>
                    <p:blipFill>
                      <a:blip r:embed="rId9"/>
                      <a:stretch>
                        <a:fillRect/>
                      </a:stretch>
                    </p:blipFill>
                    <p:spPr>
                      <a:xfrm>
                        <a:off x="3266202" y="2391133"/>
                        <a:ext cx="2092325" cy="514350"/>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B7D90599-E081-4163-8299-577AC2B48E01}"/>
              </a:ext>
            </a:extLst>
          </p:cNvPr>
          <p:cNvGraphicFramePr>
            <a:graphicFrameLocks noChangeAspect="1"/>
          </p:cNvGraphicFramePr>
          <p:nvPr/>
        </p:nvGraphicFramePr>
        <p:xfrm>
          <a:off x="5344209" y="2253009"/>
          <a:ext cx="2460625" cy="769938"/>
        </p:xfrm>
        <a:graphic>
          <a:graphicData uri="http://schemas.openxmlformats.org/presentationml/2006/ole">
            <mc:AlternateContent xmlns:mc="http://schemas.openxmlformats.org/markup-compatibility/2006">
              <mc:Choice xmlns:v="urn:schemas-microsoft-com:vml" Requires="v">
                <p:oleObj spid="_x0000_s4103" name="Equation" r:id="rId10" imgW="1104840" imgH="342720" progId="Equation.DSMT4">
                  <p:embed/>
                </p:oleObj>
              </mc:Choice>
              <mc:Fallback>
                <p:oleObj name="Equation" r:id="rId10" imgW="1104840" imgH="342720" progId="Equation.DSMT4">
                  <p:embed/>
                  <p:pic>
                    <p:nvPicPr>
                      <p:cNvPr id="30" name="Object 29">
                        <a:extLst>
                          <a:ext uri="{FF2B5EF4-FFF2-40B4-BE49-F238E27FC236}">
                            <a16:creationId xmlns:a16="http://schemas.microsoft.com/office/drawing/2014/main" id="{B7D90599-E081-4163-8299-577AC2B48E01}"/>
                          </a:ext>
                        </a:extLst>
                      </p:cNvPr>
                      <p:cNvPicPr/>
                      <p:nvPr/>
                    </p:nvPicPr>
                    <p:blipFill>
                      <a:blip r:embed="rId11"/>
                      <a:stretch>
                        <a:fillRect/>
                      </a:stretch>
                    </p:blipFill>
                    <p:spPr>
                      <a:xfrm>
                        <a:off x="5344209" y="2253009"/>
                        <a:ext cx="2460625" cy="769938"/>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8E40103C-5E84-4363-88FE-9B99BE4BE2AD}"/>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595200991"/>
      </p:ext>
    </p:extLst>
  </p:cSld>
  <p:clrMapOvr>
    <a:masterClrMapping/>
  </p:clrMapOvr>
  <mc:AlternateContent xmlns:mc="http://schemas.openxmlformats.org/markup-compatibility/2006" xmlns:p14="http://schemas.microsoft.com/office/powerpoint/2010/main">
    <mc:Choice Requires="p14">
      <p:transition spd="slow" p14:dur="2000" advTm="42940"/>
    </mc:Choice>
    <mc:Fallback xmlns="">
      <p:transition spd="slow" advTm="42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534400" cy="4525963"/>
          </a:xfrm>
        </p:spPr>
        <p:txBody>
          <a:bodyPr/>
          <a:lstStyle/>
          <a:p>
            <a:r>
              <a:rPr lang="en-US" dirty="0"/>
              <a:t>Thus, our approach will be as follows:</a:t>
            </a: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marL="457200" lvl="1" indent="0">
              <a:buNone/>
            </a:pPr>
            <a:endParaRPr lang="en-US" dirty="0">
              <a:latin typeface="Times New Roman" panose="02020603050405020304" pitchFamily="18" charset="0"/>
            </a:endParaRPr>
          </a:p>
        </p:txBody>
      </p:sp>
      <p:graphicFrame>
        <p:nvGraphicFramePr>
          <p:cNvPr id="31" name="Object 30">
            <a:extLst>
              <a:ext uri="{FF2B5EF4-FFF2-40B4-BE49-F238E27FC236}">
                <a16:creationId xmlns:a16="http://schemas.microsoft.com/office/drawing/2014/main" id="{FD82E839-6F99-4580-A8F5-48B89F2A1AFA}"/>
              </a:ext>
            </a:extLst>
          </p:cNvPr>
          <p:cNvGraphicFramePr>
            <a:graphicFrameLocks noChangeAspect="1"/>
          </p:cNvGraphicFramePr>
          <p:nvPr>
            <p:extLst>
              <p:ext uri="{D42A27DB-BD31-4B8C-83A1-F6EECF244321}">
                <p14:modId xmlns:p14="http://schemas.microsoft.com/office/powerpoint/2010/main" val="1590704592"/>
              </p:ext>
            </p:extLst>
          </p:nvPr>
        </p:nvGraphicFramePr>
        <p:xfrm>
          <a:off x="2139156" y="2305269"/>
          <a:ext cx="4865687" cy="769937"/>
        </p:xfrm>
        <a:graphic>
          <a:graphicData uri="http://schemas.openxmlformats.org/presentationml/2006/ole">
            <mc:AlternateContent xmlns:mc="http://schemas.openxmlformats.org/markup-compatibility/2006">
              <mc:Choice xmlns:v="urn:schemas-microsoft-com:vml" Requires="v">
                <p:oleObj spid="_x0000_s5126" name="Equation" r:id="rId6" imgW="2184120" imgH="342720" progId="Equation.DSMT4">
                  <p:embed/>
                </p:oleObj>
              </mc:Choice>
              <mc:Fallback>
                <p:oleObj name="Equation" r:id="rId6" imgW="2184120" imgH="342720" progId="Equation.DSMT4">
                  <p:embed/>
                  <p:pic>
                    <p:nvPicPr>
                      <p:cNvPr id="31" name="Object 30">
                        <a:extLst>
                          <a:ext uri="{FF2B5EF4-FFF2-40B4-BE49-F238E27FC236}">
                            <a16:creationId xmlns:a16="http://schemas.microsoft.com/office/drawing/2014/main" id="{FD82E839-6F99-4580-A8F5-48B89F2A1AFA}"/>
                          </a:ext>
                        </a:extLst>
                      </p:cNvPr>
                      <p:cNvPicPr/>
                      <p:nvPr/>
                    </p:nvPicPr>
                    <p:blipFill>
                      <a:blip r:embed="rId7"/>
                      <a:stretch>
                        <a:fillRect/>
                      </a:stretch>
                    </p:blipFill>
                    <p:spPr>
                      <a:xfrm>
                        <a:off x="2139156" y="2305269"/>
                        <a:ext cx="4865687" cy="76993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Taylor series</a:t>
            </a:r>
            <a:endParaRPr lang="en-CA" dirty="0"/>
          </a:p>
        </p:txBody>
      </p:sp>
      <p:sp>
        <p:nvSpPr>
          <p:cNvPr id="4" name="Footer Placeholder 3"/>
          <p:cNvSpPr>
            <a:spLocks noGrp="1"/>
          </p:cNvSpPr>
          <p:nvPr>
            <p:ph type="ftr" sz="quarter" idx="11"/>
          </p:nvPr>
        </p:nvSpPr>
        <p:spPr/>
        <p:txBody>
          <a:bodyPr/>
          <a:lstStyle/>
          <a:p>
            <a:r>
              <a:rPr lang="en-US"/>
              <a:t>Taylor series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12" name="Object 11">
            <a:extLst>
              <a:ext uri="{FF2B5EF4-FFF2-40B4-BE49-F238E27FC236}">
                <a16:creationId xmlns:a16="http://schemas.microsoft.com/office/drawing/2014/main" id="{B0C1F8F8-8EA6-44EC-8250-BB7EC7136FD0}"/>
              </a:ext>
            </a:extLst>
          </p:cNvPr>
          <p:cNvGraphicFramePr>
            <a:graphicFrameLocks noChangeAspect="1"/>
          </p:cNvGraphicFramePr>
          <p:nvPr>
            <p:extLst>
              <p:ext uri="{D42A27DB-BD31-4B8C-83A1-F6EECF244321}">
                <p14:modId xmlns:p14="http://schemas.microsoft.com/office/powerpoint/2010/main" val="1035556146"/>
              </p:ext>
            </p:extLst>
          </p:nvPr>
        </p:nvGraphicFramePr>
        <p:xfrm>
          <a:off x="7061200" y="3097213"/>
          <a:ext cx="1525588" cy="428625"/>
        </p:xfrm>
        <a:graphic>
          <a:graphicData uri="http://schemas.openxmlformats.org/presentationml/2006/ole">
            <mc:AlternateContent xmlns:mc="http://schemas.openxmlformats.org/markup-compatibility/2006">
              <mc:Choice xmlns:v="urn:schemas-microsoft-com:vml" Requires="v">
                <p:oleObj spid="_x0000_s5127" name="Equation" r:id="rId8" imgW="685800" imgH="190440" progId="Equation.DSMT4">
                  <p:embed/>
                </p:oleObj>
              </mc:Choice>
              <mc:Fallback>
                <p:oleObj name="Equation" r:id="rId8" imgW="685800" imgH="190440" progId="Equation.DSMT4">
                  <p:embed/>
                  <p:pic>
                    <p:nvPicPr>
                      <p:cNvPr id="28" name="Object 27">
                        <a:extLst>
                          <a:ext uri="{FF2B5EF4-FFF2-40B4-BE49-F238E27FC236}">
                            <a16:creationId xmlns:a16="http://schemas.microsoft.com/office/drawing/2014/main" id="{7C1FA3F9-1506-4277-AF10-D3D3C4E4436B}"/>
                          </a:ext>
                        </a:extLst>
                      </p:cNvPr>
                      <p:cNvPicPr/>
                      <p:nvPr/>
                    </p:nvPicPr>
                    <p:blipFill>
                      <a:blip r:embed="rId9"/>
                      <a:stretch>
                        <a:fillRect/>
                      </a:stretch>
                    </p:blipFill>
                    <p:spPr>
                      <a:xfrm>
                        <a:off x="7061200" y="3097213"/>
                        <a:ext cx="1525588" cy="428625"/>
                      </a:xfrm>
                      <a:prstGeom prst="rect">
                        <a:avLst/>
                      </a:prstGeom>
                    </p:spPr>
                  </p:pic>
                </p:oleObj>
              </mc:Fallback>
            </mc:AlternateContent>
          </a:graphicData>
        </a:graphic>
      </p:graphicFrame>
      <p:sp>
        <p:nvSpPr>
          <p:cNvPr id="13" name="Freeform: Shape 12">
            <a:extLst>
              <a:ext uri="{FF2B5EF4-FFF2-40B4-BE49-F238E27FC236}">
                <a16:creationId xmlns:a16="http://schemas.microsoft.com/office/drawing/2014/main" id="{9DCDD0A2-71CF-4D36-819A-1F25D86C62CF}"/>
              </a:ext>
            </a:extLst>
          </p:cNvPr>
          <p:cNvSpPr/>
          <p:nvPr/>
        </p:nvSpPr>
        <p:spPr>
          <a:xfrm>
            <a:off x="2104373" y="3419605"/>
            <a:ext cx="4471791" cy="1803748"/>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60B5C5C-7853-4C2E-BE9F-38E9A1F677EE}"/>
              </a:ext>
            </a:extLst>
          </p:cNvPr>
          <p:cNvSpPr/>
          <p:nvPr/>
        </p:nvSpPr>
        <p:spPr>
          <a:xfrm>
            <a:off x="4320754" y="47512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AAD66F93-28FB-4304-9745-2F1953DDC82B}"/>
              </a:ext>
            </a:extLst>
          </p:cNvPr>
          <p:cNvCxnSpPr>
            <a:cxnSpLocks/>
          </p:cNvCxnSpPr>
          <p:nvPr/>
        </p:nvCxnSpPr>
        <p:spPr>
          <a:xfrm>
            <a:off x="4366474" y="5592524"/>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07D66ED-B5F7-4CE7-8DAE-5D2B68688B77}"/>
              </a:ext>
            </a:extLst>
          </p:cNvPr>
          <p:cNvSpPr txBox="1"/>
          <p:nvPr/>
        </p:nvSpPr>
        <p:spPr>
          <a:xfrm>
            <a:off x="4217234" y="5781770"/>
            <a:ext cx="298480"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5CD4C0D6-7BD2-43E2-8713-C56E4765FB1D}"/>
              </a:ext>
            </a:extLst>
          </p:cNvPr>
          <p:cNvCxnSpPr>
            <a:cxnSpLocks/>
          </p:cNvCxnSpPr>
          <p:nvPr/>
        </p:nvCxnSpPr>
        <p:spPr>
          <a:xfrm>
            <a:off x="5584277" y="5585533"/>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CB81611-EF13-4BA7-AF70-0627F32A3246}"/>
              </a:ext>
            </a:extLst>
          </p:cNvPr>
          <p:cNvSpPr txBox="1"/>
          <p:nvPr/>
        </p:nvSpPr>
        <p:spPr>
          <a:xfrm>
            <a:off x="5220235" y="5774779"/>
            <a:ext cx="728084" cy="400110"/>
          </a:xfrm>
          <a:prstGeom prst="rect">
            <a:avLst/>
          </a:prstGeom>
          <a:noFill/>
        </p:spPr>
        <p:txBody>
          <a:bodyPr wrap="none" rtlCol="0">
            <a:spAutoFit/>
          </a:bodyPr>
          <a:lstStyle/>
          <a:p>
            <a:pPr algn="ctr"/>
            <a:r>
              <a:rPr lang="en-US" sz="2000" i="1" dirty="0">
                <a:solidFill>
                  <a:schemeClr val="bg1"/>
                </a:solidFill>
                <a:latin typeface="Times New Roman" panose="02020603050405020304" pitchFamily="18" charset="0"/>
                <a:cs typeface="Times New Roman" panose="02020603050405020304" pitchFamily="18" charset="0"/>
              </a:rPr>
              <a:t>x + h</a:t>
            </a:r>
          </a:p>
        </p:txBody>
      </p:sp>
      <p:sp>
        <p:nvSpPr>
          <p:cNvPr id="19" name="Oval 18">
            <a:extLst>
              <a:ext uri="{FF2B5EF4-FFF2-40B4-BE49-F238E27FC236}">
                <a16:creationId xmlns:a16="http://schemas.microsoft.com/office/drawing/2014/main" id="{34B17A0B-232D-424C-8E8C-F3E12D6360B3}"/>
              </a:ext>
            </a:extLst>
          </p:cNvPr>
          <p:cNvSpPr/>
          <p:nvPr/>
        </p:nvSpPr>
        <p:spPr>
          <a:xfrm>
            <a:off x="5546946" y="410053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B25111AD-5D4C-4D5A-8FDF-0C34DC6BE3C2}"/>
              </a:ext>
            </a:extLst>
          </p:cNvPr>
          <p:cNvCxnSpPr>
            <a:cxnSpLocks/>
          </p:cNvCxnSpPr>
          <p:nvPr/>
        </p:nvCxnSpPr>
        <p:spPr>
          <a:xfrm flipH="1">
            <a:off x="2104373" y="5680002"/>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6B04A0-1F5C-4603-8B3D-814D66A0DE42}"/>
              </a:ext>
            </a:extLst>
          </p:cNvPr>
          <p:cNvCxnSpPr>
            <a:cxnSpLocks/>
          </p:cNvCxnSpPr>
          <p:nvPr/>
        </p:nvCxnSpPr>
        <p:spPr>
          <a:xfrm flipV="1">
            <a:off x="3128756" y="4090680"/>
            <a:ext cx="3003596" cy="119661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2" name="Object 21">
            <a:extLst>
              <a:ext uri="{FF2B5EF4-FFF2-40B4-BE49-F238E27FC236}">
                <a16:creationId xmlns:a16="http://schemas.microsoft.com/office/drawing/2014/main" id="{0EF6B9BA-DC55-44FB-97F3-E74BD8148291}"/>
              </a:ext>
            </a:extLst>
          </p:cNvPr>
          <p:cNvGraphicFramePr>
            <a:graphicFrameLocks noChangeAspect="1"/>
          </p:cNvGraphicFramePr>
          <p:nvPr>
            <p:extLst>
              <p:ext uri="{D42A27DB-BD31-4B8C-83A1-F6EECF244321}">
                <p14:modId xmlns:p14="http://schemas.microsoft.com/office/powerpoint/2010/main" val="2699674246"/>
              </p:ext>
            </p:extLst>
          </p:nvPr>
        </p:nvGraphicFramePr>
        <p:xfrm>
          <a:off x="4678363" y="3602038"/>
          <a:ext cx="1104900" cy="482600"/>
        </p:xfrm>
        <a:graphic>
          <a:graphicData uri="http://schemas.openxmlformats.org/presentationml/2006/ole">
            <mc:AlternateContent xmlns:mc="http://schemas.openxmlformats.org/markup-compatibility/2006">
              <mc:Choice xmlns:v="urn:schemas-microsoft-com:vml" Requires="v">
                <p:oleObj spid="_x0000_s5128" name="Equation" r:id="rId10" imgW="495000" imgH="215640" progId="Equation.DSMT4">
                  <p:embed/>
                </p:oleObj>
              </mc:Choice>
              <mc:Fallback>
                <p:oleObj name="Equation" r:id="rId10" imgW="495000" imgH="215640" progId="Equation.DSMT4">
                  <p:embed/>
                  <p:pic>
                    <p:nvPicPr>
                      <p:cNvPr id="24" name="Object 23">
                        <a:extLst>
                          <a:ext uri="{FF2B5EF4-FFF2-40B4-BE49-F238E27FC236}">
                            <a16:creationId xmlns:a16="http://schemas.microsoft.com/office/drawing/2014/main" id="{CC6AD06C-9DCE-40AC-A359-E9EDB601096B}"/>
                          </a:ext>
                        </a:extLst>
                      </p:cNvPr>
                      <p:cNvPicPr/>
                      <p:nvPr/>
                    </p:nvPicPr>
                    <p:blipFill>
                      <a:blip r:embed="rId11"/>
                      <a:stretch>
                        <a:fillRect/>
                      </a:stretch>
                    </p:blipFill>
                    <p:spPr>
                      <a:xfrm>
                        <a:off x="4678363" y="3602038"/>
                        <a:ext cx="1104900" cy="482600"/>
                      </a:xfrm>
                      <a:prstGeom prst="rect">
                        <a:avLst/>
                      </a:prstGeom>
                    </p:spPr>
                  </p:pic>
                </p:oleObj>
              </mc:Fallback>
            </mc:AlternateContent>
          </a:graphicData>
        </a:graphic>
      </p:graphicFrame>
      <p:sp>
        <p:nvSpPr>
          <p:cNvPr id="23" name="Oval 22">
            <a:extLst>
              <a:ext uri="{FF2B5EF4-FFF2-40B4-BE49-F238E27FC236}">
                <a16:creationId xmlns:a16="http://schemas.microsoft.com/office/drawing/2014/main" id="{AEA6EEE7-7F49-4B91-9F49-C3B91972C0C8}"/>
              </a:ext>
            </a:extLst>
          </p:cNvPr>
          <p:cNvSpPr/>
          <p:nvPr/>
        </p:nvSpPr>
        <p:spPr>
          <a:xfrm>
            <a:off x="5548344" y="426970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4" name="Object 23">
            <a:extLst>
              <a:ext uri="{FF2B5EF4-FFF2-40B4-BE49-F238E27FC236}">
                <a16:creationId xmlns:a16="http://schemas.microsoft.com/office/drawing/2014/main" id="{F6D8BE00-AEAC-4CE5-A2C7-6167E8F26B43}"/>
              </a:ext>
            </a:extLst>
          </p:cNvPr>
          <p:cNvGraphicFramePr>
            <a:graphicFrameLocks noChangeAspect="1"/>
          </p:cNvGraphicFramePr>
          <p:nvPr>
            <p:extLst>
              <p:ext uri="{D42A27DB-BD31-4B8C-83A1-F6EECF244321}">
                <p14:modId xmlns:p14="http://schemas.microsoft.com/office/powerpoint/2010/main" val="2085966226"/>
              </p:ext>
            </p:extLst>
          </p:nvPr>
        </p:nvGraphicFramePr>
        <p:xfrm>
          <a:off x="3700463" y="4194175"/>
          <a:ext cx="708025" cy="482600"/>
        </p:xfrm>
        <a:graphic>
          <a:graphicData uri="http://schemas.openxmlformats.org/presentationml/2006/ole">
            <mc:AlternateContent xmlns:mc="http://schemas.openxmlformats.org/markup-compatibility/2006">
              <mc:Choice xmlns:v="urn:schemas-microsoft-com:vml" Requires="v">
                <p:oleObj spid="_x0000_s5129" name="Equation" r:id="rId12" imgW="317160" imgH="215640" progId="Equation.DSMT4">
                  <p:embed/>
                </p:oleObj>
              </mc:Choice>
              <mc:Fallback>
                <p:oleObj name="Equation" r:id="rId12" imgW="317160" imgH="215640" progId="Equation.DSMT4">
                  <p:embed/>
                  <p:pic>
                    <p:nvPicPr>
                      <p:cNvPr id="27" name="Object 26">
                        <a:extLst>
                          <a:ext uri="{FF2B5EF4-FFF2-40B4-BE49-F238E27FC236}">
                            <a16:creationId xmlns:a16="http://schemas.microsoft.com/office/drawing/2014/main" id="{115C5DC8-73D7-4902-9BB3-C01A0FEC4D54}"/>
                          </a:ext>
                        </a:extLst>
                      </p:cNvPr>
                      <p:cNvPicPr/>
                      <p:nvPr/>
                    </p:nvPicPr>
                    <p:blipFill>
                      <a:blip r:embed="rId13"/>
                      <a:stretch>
                        <a:fillRect/>
                      </a:stretch>
                    </p:blipFill>
                    <p:spPr>
                      <a:xfrm>
                        <a:off x="3700463" y="4194175"/>
                        <a:ext cx="708025" cy="482600"/>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FDC32921-3B16-47A6-8944-FC84A1352FF9}"/>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663355281"/>
      </p:ext>
    </p:extLst>
  </p:cSld>
  <p:clrMapOvr>
    <a:masterClrMapping/>
  </p:clrMapOvr>
  <mc:AlternateContent xmlns:mc="http://schemas.openxmlformats.org/markup-compatibility/2006" xmlns:p14="http://schemas.microsoft.com/office/powerpoint/2010/main">
    <mc:Choice Requires="p14">
      <p:transition spd="slow" p14:dur="2000" advTm="36254"/>
    </mc:Choice>
    <mc:Fallback xmlns="">
      <p:transition spd="slow" advTm="36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534400" cy="4525963"/>
          </a:xfrm>
        </p:spPr>
        <p:txBody>
          <a:bodyPr/>
          <a:lstStyle/>
          <a:p>
            <a:r>
              <a:rPr lang="en-US" dirty="0"/>
              <a:t>Thus, we have</a:t>
            </a:r>
          </a:p>
          <a:p>
            <a:pPr lvl="1"/>
            <a:r>
              <a:rPr lang="en-US" dirty="0">
                <a:latin typeface="Times New Roman" panose="02020603050405020304" pitchFamily="18" charset="0"/>
              </a:rPr>
              <a:t>The exact value</a:t>
            </a:r>
          </a:p>
          <a:p>
            <a:pPr lvl="1"/>
            <a:r>
              <a:rPr lang="en-US" dirty="0">
                <a:latin typeface="Times New Roman" panose="02020603050405020304" pitchFamily="18" charset="0"/>
              </a:rPr>
              <a:t>The approximation</a:t>
            </a:r>
          </a:p>
          <a:p>
            <a:pPr lvl="1"/>
            <a:r>
              <a:rPr lang="en-US" dirty="0">
                <a:latin typeface="Times New Roman" panose="02020603050405020304" pitchFamily="18" charset="0"/>
              </a:rPr>
              <a:t>The error</a:t>
            </a:r>
          </a:p>
          <a:p>
            <a:pPr lvl="1"/>
            <a:endParaRPr lang="en-US" dirty="0">
              <a:latin typeface="Times New Roman" panose="02020603050405020304" pitchFamily="18" charset="0"/>
            </a:endParaRPr>
          </a:p>
          <a:p>
            <a:pPr marL="457200" lvl="1" indent="0">
              <a:buNone/>
            </a:pPr>
            <a:endParaRPr lang="en-US" dirty="0">
              <a:latin typeface="Times New Roman" panose="02020603050405020304" pitchFamily="18" charset="0"/>
            </a:endParaRPr>
          </a:p>
        </p:txBody>
      </p:sp>
      <p:graphicFrame>
        <p:nvGraphicFramePr>
          <p:cNvPr id="31" name="Object 30">
            <a:extLst>
              <a:ext uri="{FF2B5EF4-FFF2-40B4-BE49-F238E27FC236}">
                <a16:creationId xmlns:a16="http://schemas.microsoft.com/office/drawing/2014/main" id="{FD82E839-6F99-4580-A8F5-48B89F2A1AFA}"/>
              </a:ext>
            </a:extLst>
          </p:cNvPr>
          <p:cNvGraphicFramePr>
            <a:graphicFrameLocks noChangeAspect="1"/>
          </p:cNvGraphicFramePr>
          <p:nvPr>
            <p:extLst>
              <p:ext uri="{D42A27DB-BD31-4B8C-83A1-F6EECF244321}">
                <p14:modId xmlns:p14="http://schemas.microsoft.com/office/powerpoint/2010/main" val="1808523793"/>
              </p:ext>
            </p:extLst>
          </p:nvPr>
        </p:nvGraphicFramePr>
        <p:xfrm>
          <a:off x="2139156" y="3303560"/>
          <a:ext cx="4865687" cy="769937"/>
        </p:xfrm>
        <a:graphic>
          <a:graphicData uri="http://schemas.openxmlformats.org/presentationml/2006/ole">
            <mc:AlternateContent xmlns:mc="http://schemas.openxmlformats.org/markup-compatibility/2006">
              <mc:Choice xmlns:v="urn:schemas-microsoft-com:vml" Requires="v">
                <p:oleObj spid="_x0000_s6147" name="Equation" r:id="rId6" imgW="2184120" imgH="342720" progId="Equation.DSMT4">
                  <p:embed/>
                </p:oleObj>
              </mc:Choice>
              <mc:Fallback>
                <p:oleObj name="Equation" r:id="rId6" imgW="2184120" imgH="342720" progId="Equation.DSMT4">
                  <p:embed/>
                  <p:pic>
                    <p:nvPicPr>
                      <p:cNvPr id="31" name="Object 30">
                        <a:extLst>
                          <a:ext uri="{FF2B5EF4-FFF2-40B4-BE49-F238E27FC236}">
                            <a16:creationId xmlns:a16="http://schemas.microsoft.com/office/drawing/2014/main" id="{FD82E839-6F99-4580-A8F5-48B89F2A1AFA}"/>
                          </a:ext>
                        </a:extLst>
                      </p:cNvPr>
                      <p:cNvPicPr/>
                      <p:nvPr/>
                    </p:nvPicPr>
                    <p:blipFill>
                      <a:blip r:embed="rId7"/>
                      <a:stretch>
                        <a:fillRect/>
                      </a:stretch>
                    </p:blipFill>
                    <p:spPr>
                      <a:xfrm>
                        <a:off x="2139156" y="3303560"/>
                        <a:ext cx="4865687" cy="76993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Taylor series</a:t>
            </a:r>
            <a:endParaRPr lang="en-CA" dirty="0"/>
          </a:p>
        </p:txBody>
      </p:sp>
      <p:sp>
        <p:nvSpPr>
          <p:cNvPr id="4" name="Footer Placeholder 3"/>
          <p:cNvSpPr>
            <a:spLocks noGrp="1"/>
          </p:cNvSpPr>
          <p:nvPr>
            <p:ph type="ftr" sz="quarter" idx="11"/>
          </p:nvPr>
        </p:nvSpPr>
        <p:spPr/>
        <p:txBody>
          <a:bodyPr/>
          <a:lstStyle/>
          <a:p>
            <a:r>
              <a:rPr lang="en-US"/>
              <a:t>Taylor series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8</a:t>
            </a:fld>
            <a:endParaRPr lang="en-CA"/>
          </a:p>
        </p:txBody>
      </p:sp>
      <p:sp>
        <p:nvSpPr>
          <p:cNvPr id="25" name="Oval 24">
            <a:extLst>
              <a:ext uri="{FF2B5EF4-FFF2-40B4-BE49-F238E27FC236}">
                <a16:creationId xmlns:a16="http://schemas.microsoft.com/office/drawing/2014/main" id="{B5A5092D-EE08-4511-9082-B454FE8C7903}"/>
              </a:ext>
            </a:extLst>
          </p:cNvPr>
          <p:cNvSpPr/>
          <p:nvPr/>
        </p:nvSpPr>
        <p:spPr>
          <a:xfrm>
            <a:off x="2130767" y="3356441"/>
            <a:ext cx="1098994" cy="717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442F5D8-91C9-40E4-8F9B-34AF498EC06F}"/>
              </a:ext>
            </a:extLst>
          </p:cNvPr>
          <p:cNvSpPr/>
          <p:nvPr/>
        </p:nvSpPr>
        <p:spPr>
          <a:xfrm>
            <a:off x="3365346" y="3356441"/>
            <a:ext cx="2053942" cy="717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436B437-366C-4844-B313-4538A042A668}"/>
              </a:ext>
            </a:extLst>
          </p:cNvPr>
          <p:cNvSpPr/>
          <p:nvPr/>
        </p:nvSpPr>
        <p:spPr>
          <a:xfrm>
            <a:off x="5427676" y="3204593"/>
            <a:ext cx="1585555" cy="9731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391499ED-6175-4C48-8D9B-DA2F0F7F53D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900722667"/>
      </p:ext>
    </p:extLst>
  </p:cSld>
  <p:clrMapOvr>
    <a:masterClrMapping/>
  </p:clrMapOvr>
  <mc:AlternateContent xmlns:mc="http://schemas.openxmlformats.org/markup-compatibility/2006" xmlns:p14="http://schemas.microsoft.com/office/powerpoint/2010/main">
    <mc:Choice Requires="p14">
      <p:transition spd="slow" p14:dur="2000" advTm="15566"/>
    </mc:Choice>
    <mc:Fallback xmlns="">
      <p:transition spd="slow" advTm="15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2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26"/>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6"/>
                </p:tgtEl>
              </p:cMediaNode>
            </p:audio>
          </p:childTnLst>
        </p:cTn>
      </p:par>
    </p:tnLst>
    <p:bldLst>
      <p:bldP spid="25" grpId="0" animBg="1"/>
      <p:bldP spid="25" grpId="1" animBg="1"/>
      <p:bldP spid="26" grpId="0" animBg="1"/>
      <p:bldP spid="26" grpId="1"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534400" cy="4525963"/>
          </a:xfrm>
        </p:spPr>
        <p:txBody>
          <a:bodyPr/>
          <a:lstStyle/>
          <a:p>
            <a:r>
              <a:rPr lang="en-US" dirty="0"/>
              <a:t>Note that the Taylor series is not useful if the function is not sufficiently differentiable:</a:t>
            </a:r>
          </a:p>
          <a:p>
            <a:pPr lvl="1"/>
            <a:r>
              <a:rPr lang="en-US" dirty="0">
                <a:latin typeface="Times New Roman" panose="02020603050405020304" pitchFamily="18" charset="0"/>
              </a:rPr>
              <a:t>Flipping a switch in an electrical circuit</a:t>
            </a:r>
          </a:p>
          <a:p>
            <a:pPr lvl="1"/>
            <a:r>
              <a:rPr lang="en-US" dirty="0">
                <a:latin typeface="Times New Roman" panose="02020603050405020304" pitchFamily="18" charset="0"/>
              </a:rPr>
              <a:t>An object in motion striking another</a:t>
            </a:r>
          </a:p>
          <a:p>
            <a:pPr lvl="1"/>
            <a:endParaRPr lang="en-US" dirty="0">
              <a:latin typeface="Times New Roman" panose="02020603050405020304" pitchFamily="18" charset="0"/>
            </a:endParaRPr>
          </a:p>
          <a:p>
            <a:endParaRPr lang="en-US" dirty="0">
              <a:latin typeface="Times New Roman" panose="02020603050405020304" pitchFamily="18" charset="0"/>
            </a:endParaRPr>
          </a:p>
          <a:p>
            <a:pPr marL="457200" lvl="1" indent="0">
              <a:buNone/>
            </a:pPr>
            <a:endParaRPr lang="en-US" dirty="0">
              <a:latin typeface="Times New Roman" panose="02020603050405020304" pitchFamily="18" charset="0"/>
            </a:endParaRPr>
          </a:p>
        </p:txBody>
      </p:sp>
      <p:sp>
        <p:nvSpPr>
          <p:cNvPr id="2" name="Title 1"/>
          <p:cNvSpPr>
            <a:spLocks noGrp="1"/>
          </p:cNvSpPr>
          <p:nvPr>
            <p:ph type="title"/>
          </p:nvPr>
        </p:nvSpPr>
        <p:spPr/>
        <p:txBody>
          <a:bodyPr/>
          <a:lstStyle/>
          <a:p>
            <a:r>
              <a:rPr lang="en-US" dirty="0"/>
              <a:t>Taylor series</a:t>
            </a:r>
            <a:endParaRPr lang="en-CA" dirty="0"/>
          </a:p>
        </p:txBody>
      </p:sp>
      <p:sp>
        <p:nvSpPr>
          <p:cNvPr id="4" name="Footer Placeholder 3"/>
          <p:cNvSpPr>
            <a:spLocks noGrp="1"/>
          </p:cNvSpPr>
          <p:nvPr>
            <p:ph type="ftr" sz="quarter" idx="11"/>
          </p:nvPr>
        </p:nvSpPr>
        <p:spPr/>
        <p:txBody>
          <a:bodyPr/>
          <a:lstStyle/>
          <a:p>
            <a:r>
              <a:rPr lang="en-US"/>
              <a:t>Taylor series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9</a:t>
            </a:fld>
            <a:endParaRPr lang="en-CA"/>
          </a:p>
        </p:txBody>
      </p:sp>
      <p:sp>
        <p:nvSpPr>
          <p:cNvPr id="13" name="Freeform: Shape 12">
            <a:extLst>
              <a:ext uri="{FF2B5EF4-FFF2-40B4-BE49-F238E27FC236}">
                <a16:creationId xmlns:a16="http://schemas.microsoft.com/office/drawing/2014/main" id="{9DCDD0A2-71CF-4D36-819A-1F25D86C62CF}"/>
              </a:ext>
            </a:extLst>
          </p:cNvPr>
          <p:cNvSpPr/>
          <p:nvPr/>
        </p:nvSpPr>
        <p:spPr>
          <a:xfrm>
            <a:off x="2104374" y="4333029"/>
            <a:ext cx="3239414" cy="873545"/>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60B5C5C-7853-4C2E-BE9F-38E9A1F677EE}"/>
              </a:ext>
            </a:extLst>
          </p:cNvPr>
          <p:cNvSpPr/>
          <p:nvPr/>
        </p:nvSpPr>
        <p:spPr>
          <a:xfrm>
            <a:off x="4320754" y="47512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AAD66F93-28FB-4304-9745-2F1953DDC82B}"/>
              </a:ext>
            </a:extLst>
          </p:cNvPr>
          <p:cNvCxnSpPr>
            <a:cxnSpLocks/>
          </p:cNvCxnSpPr>
          <p:nvPr/>
        </p:nvCxnSpPr>
        <p:spPr>
          <a:xfrm>
            <a:off x="4366474" y="5592524"/>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07D66ED-B5F7-4CE7-8DAE-5D2B68688B77}"/>
              </a:ext>
            </a:extLst>
          </p:cNvPr>
          <p:cNvSpPr txBox="1"/>
          <p:nvPr/>
        </p:nvSpPr>
        <p:spPr>
          <a:xfrm>
            <a:off x="4217234" y="5781770"/>
            <a:ext cx="298480"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5CD4C0D6-7BD2-43E2-8713-C56E4765FB1D}"/>
              </a:ext>
            </a:extLst>
          </p:cNvPr>
          <p:cNvCxnSpPr>
            <a:cxnSpLocks/>
          </p:cNvCxnSpPr>
          <p:nvPr/>
        </p:nvCxnSpPr>
        <p:spPr>
          <a:xfrm>
            <a:off x="5584277" y="5585533"/>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CB81611-EF13-4BA7-AF70-0627F32A3246}"/>
              </a:ext>
            </a:extLst>
          </p:cNvPr>
          <p:cNvSpPr txBox="1"/>
          <p:nvPr/>
        </p:nvSpPr>
        <p:spPr>
          <a:xfrm>
            <a:off x="5220235" y="5774779"/>
            <a:ext cx="728084" cy="400110"/>
          </a:xfrm>
          <a:prstGeom prst="rect">
            <a:avLst/>
          </a:prstGeom>
          <a:noFill/>
        </p:spPr>
        <p:txBody>
          <a:bodyPr wrap="none" rtlCol="0">
            <a:spAutoFit/>
          </a:bodyPr>
          <a:lstStyle/>
          <a:p>
            <a:pPr algn="ctr"/>
            <a:r>
              <a:rPr lang="en-US" sz="2000" i="1" dirty="0">
                <a:solidFill>
                  <a:schemeClr val="bg1"/>
                </a:solidFill>
                <a:latin typeface="Times New Roman" panose="02020603050405020304" pitchFamily="18" charset="0"/>
                <a:cs typeface="Times New Roman" panose="02020603050405020304" pitchFamily="18" charset="0"/>
              </a:rPr>
              <a:t>x + h</a:t>
            </a:r>
          </a:p>
        </p:txBody>
      </p:sp>
      <p:cxnSp>
        <p:nvCxnSpPr>
          <p:cNvPr id="20" name="Straight Connector 19">
            <a:extLst>
              <a:ext uri="{FF2B5EF4-FFF2-40B4-BE49-F238E27FC236}">
                <a16:creationId xmlns:a16="http://schemas.microsoft.com/office/drawing/2014/main" id="{B25111AD-5D4C-4D5A-8FDF-0C34DC6BE3C2}"/>
              </a:ext>
            </a:extLst>
          </p:cNvPr>
          <p:cNvCxnSpPr>
            <a:cxnSpLocks/>
          </p:cNvCxnSpPr>
          <p:nvPr/>
        </p:nvCxnSpPr>
        <p:spPr>
          <a:xfrm flipH="1">
            <a:off x="2104373" y="5680002"/>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6B04A0-1F5C-4603-8B3D-814D66A0DE42}"/>
              </a:ext>
            </a:extLst>
          </p:cNvPr>
          <p:cNvCxnSpPr>
            <a:cxnSpLocks/>
          </p:cNvCxnSpPr>
          <p:nvPr/>
        </p:nvCxnSpPr>
        <p:spPr>
          <a:xfrm flipV="1">
            <a:off x="3128756" y="4090680"/>
            <a:ext cx="3003596" cy="119661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2" name="Object 21">
            <a:extLst>
              <a:ext uri="{FF2B5EF4-FFF2-40B4-BE49-F238E27FC236}">
                <a16:creationId xmlns:a16="http://schemas.microsoft.com/office/drawing/2014/main" id="{0EF6B9BA-DC55-44FB-97F3-E74BD8148291}"/>
              </a:ext>
            </a:extLst>
          </p:cNvPr>
          <p:cNvGraphicFramePr>
            <a:graphicFrameLocks noChangeAspect="1"/>
          </p:cNvGraphicFramePr>
          <p:nvPr>
            <p:extLst>
              <p:ext uri="{D42A27DB-BD31-4B8C-83A1-F6EECF244321}">
                <p14:modId xmlns:p14="http://schemas.microsoft.com/office/powerpoint/2010/main" val="3072039971"/>
              </p:ext>
            </p:extLst>
          </p:nvPr>
        </p:nvGraphicFramePr>
        <p:xfrm>
          <a:off x="5395869" y="2719567"/>
          <a:ext cx="1104900" cy="482600"/>
        </p:xfrm>
        <a:graphic>
          <a:graphicData uri="http://schemas.openxmlformats.org/presentationml/2006/ole">
            <mc:AlternateContent xmlns:mc="http://schemas.openxmlformats.org/markup-compatibility/2006">
              <mc:Choice xmlns:v="urn:schemas-microsoft-com:vml" Requires="v">
                <p:oleObj spid="_x0000_s7172" name="Equation" r:id="rId6" imgW="495000" imgH="215640" progId="Equation.DSMT4">
                  <p:embed/>
                </p:oleObj>
              </mc:Choice>
              <mc:Fallback>
                <p:oleObj name="Equation" r:id="rId6" imgW="495000" imgH="215640" progId="Equation.DSMT4">
                  <p:embed/>
                  <p:pic>
                    <p:nvPicPr>
                      <p:cNvPr id="22" name="Object 21">
                        <a:extLst>
                          <a:ext uri="{FF2B5EF4-FFF2-40B4-BE49-F238E27FC236}">
                            <a16:creationId xmlns:a16="http://schemas.microsoft.com/office/drawing/2014/main" id="{0EF6B9BA-DC55-44FB-97F3-E74BD8148291}"/>
                          </a:ext>
                        </a:extLst>
                      </p:cNvPr>
                      <p:cNvPicPr/>
                      <p:nvPr/>
                    </p:nvPicPr>
                    <p:blipFill>
                      <a:blip r:embed="rId7"/>
                      <a:stretch>
                        <a:fillRect/>
                      </a:stretch>
                    </p:blipFill>
                    <p:spPr>
                      <a:xfrm>
                        <a:off x="5395869" y="2719567"/>
                        <a:ext cx="1104900" cy="482600"/>
                      </a:xfrm>
                      <a:prstGeom prst="rect">
                        <a:avLst/>
                      </a:prstGeom>
                    </p:spPr>
                  </p:pic>
                </p:oleObj>
              </mc:Fallback>
            </mc:AlternateContent>
          </a:graphicData>
        </a:graphic>
      </p:graphicFrame>
      <p:sp>
        <p:nvSpPr>
          <p:cNvPr id="23" name="Oval 22">
            <a:extLst>
              <a:ext uri="{FF2B5EF4-FFF2-40B4-BE49-F238E27FC236}">
                <a16:creationId xmlns:a16="http://schemas.microsoft.com/office/drawing/2014/main" id="{AEA6EEE7-7F49-4B91-9F49-C3B91972C0C8}"/>
              </a:ext>
            </a:extLst>
          </p:cNvPr>
          <p:cNvSpPr/>
          <p:nvPr/>
        </p:nvSpPr>
        <p:spPr>
          <a:xfrm>
            <a:off x="5548344" y="426970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4" name="Object 23">
            <a:extLst>
              <a:ext uri="{FF2B5EF4-FFF2-40B4-BE49-F238E27FC236}">
                <a16:creationId xmlns:a16="http://schemas.microsoft.com/office/drawing/2014/main" id="{F6D8BE00-AEAC-4CE5-A2C7-6167E8F26B43}"/>
              </a:ext>
            </a:extLst>
          </p:cNvPr>
          <p:cNvGraphicFramePr>
            <a:graphicFrameLocks noChangeAspect="1"/>
          </p:cNvGraphicFramePr>
          <p:nvPr/>
        </p:nvGraphicFramePr>
        <p:xfrm>
          <a:off x="3700463" y="4194175"/>
          <a:ext cx="708025" cy="482600"/>
        </p:xfrm>
        <a:graphic>
          <a:graphicData uri="http://schemas.openxmlformats.org/presentationml/2006/ole">
            <mc:AlternateContent xmlns:mc="http://schemas.openxmlformats.org/markup-compatibility/2006">
              <mc:Choice xmlns:v="urn:schemas-microsoft-com:vml" Requires="v">
                <p:oleObj spid="_x0000_s7173" name="Equation" r:id="rId8" imgW="317160" imgH="215640" progId="Equation.DSMT4">
                  <p:embed/>
                </p:oleObj>
              </mc:Choice>
              <mc:Fallback>
                <p:oleObj name="Equation" r:id="rId8" imgW="317160" imgH="215640" progId="Equation.DSMT4">
                  <p:embed/>
                  <p:pic>
                    <p:nvPicPr>
                      <p:cNvPr id="24" name="Object 23">
                        <a:extLst>
                          <a:ext uri="{FF2B5EF4-FFF2-40B4-BE49-F238E27FC236}">
                            <a16:creationId xmlns:a16="http://schemas.microsoft.com/office/drawing/2014/main" id="{F6D8BE00-AEAC-4CE5-A2C7-6167E8F26B43}"/>
                          </a:ext>
                        </a:extLst>
                      </p:cNvPr>
                      <p:cNvPicPr/>
                      <p:nvPr/>
                    </p:nvPicPr>
                    <p:blipFill>
                      <a:blip r:embed="rId9"/>
                      <a:stretch>
                        <a:fillRect/>
                      </a:stretch>
                    </p:blipFill>
                    <p:spPr>
                      <a:xfrm>
                        <a:off x="3700463" y="4194175"/>
                        <a:ext cx="708025" cy="482600"/>
                      </a:xfrm>
                      <a:prstGeom prst="rect">
                        <a:avLst/>
                      </a:prstGeom>
                    </p:spPr>
                  </p:pic>
                </p:oleObj>
              </mc:Fallback>
            </mc:AlternateContent>
          </a:graphicData>
        </a:graphic>
      </p:graphicFrame>
      <p:sp>
        <p:nvSpPr>
          <p:cNvPr id="25" name="Freeform: Shape 24">
            <a:extLst>
              <a:ext uri="{FF2B5EF4-FFF2-40B4-BE49-F238E27FC236}">
                <a16:creationId xmlns:a16="http://schemas.microsoft.com/office/drawing/2014/main" id="{B80751D1-DE94-41FB-8BC0-5B745FE491D5}"/>
              </a:ext>
            </a:extLst>
          </p:cNvPr>
          <p:cNvSpPr/>
          <p:nvPr/>
        </p:nvSpPr>
        <p:spPr>
          <a:xfrm flipV="1">
            <a:off x="5343788" y="3235804"/>
            <a:ext cx="1508329" cy="343529"/>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34B17A0B-232D-424C-8E8C-F3E12D6360B3}"/>
              </a:ext>
            </a:extLst>
          </p:cNvPr>
          <p:cNvSpPr/>
          <p:nvPr/>
        </p:nvSpPr>
        <p:spPr>
          <a:xfrm>
            <a:off x="5546946" y="320290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98786AC5-C967-408F-A9E7-0C2FBC9F6B5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333500355"/>
      </p:ext>
    </p:extLst>
  </p:cSld>
  <p:clrMapOvr>
    <a:masterClrMapping/>
  </p:clrMapOvr>
  <mc:AlternateContent xmlns:mc="http://schemas.openxmlformats.org/markup-compatibility/2006" xmlns:p14="http://schemas.microsoft.com/office/powerpoint/2010/main">
    <mc:Choice Requires="p14">
      <p:transition spd="slow" p14:dur="2000" advTm="79184"/>
    </mc:Choice>
    <mc:Fallback xmlns="">
      <p:transition spd="slow" advTm="79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5"/>
                </p:tgtEl>
              </p:cMediaNode>
            </p:audio>
          </p:childTnLst>
        </p:cTn>
      </p:par>
    </p:tnLst>
    <p:bldLst>
      <p:bldP spid="13" grpId="0" animBg="1"/>
      <p:bldP spid="14" grpId="0" animBg="1"/>
      <p:bldP spid="16" grpId="0"/>
      <p:bldP spid="18" grpId="0"/>
      <p:bldP spid="23" grpId="0" animBg="1"/>
      <p:bldP spid="25" grpId="0" animBg="1"/>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8.3|13|15.7"/>
</p:tagLst>
</file>

<file path=ppt/tags/tag10.xml><?xml version="1.0" encoding="utf-8"?>
<p:tagLst xmlns:a="http://schemas.openxmlformats.org/drawingml/2006/main" xmlns:r="http://schemas.openxmlformats.org/officeDocument/2006/relationships" xmlns:p="http://schemas.openxmlformats.org/presentationml/2006/main">
  <p:tag name="TIMING" val="|14.8|16.3|18.1"/>
</p:tagLst>
</file>

<file path=ppt/tags/tag11.xml><?xml version="1.0" encoding="utf-8"?>
<p:tagLst xmlns:a="http://schemas.openxmlformats.org/drawingml/2006/main" xmlns:r="http://schemas.openxmlformats.org/officeDocument/2006/relationships" xmlns:p="http://schemas.openxmlformats.org/presentationml/2006/main">
  <p:tag name="TIMING" val="|75|35.8|27.7|14|12.4|11.2|4.3|7.2|5.3|4.6|1.5|2.2|2.8|2.8|2.2|2.3|1.8|1.7|1.7|1.3|2.8|0.6|0.4|0.6|0.5|0.6|1.4|0.4|0.4"/>
</p:tagLst>
</file>

<file path=ppt/tags/tag12.xml><?xml version="1.0" encoding="utf-8"?>
<p:tagLst xmlns:a="http://schemas.openxmlformats.org/drawingml/2006/main" xmlns:r="http://schemas.openxmlformats.org/officeDocument/2006/relationships" xmlns:p="http://schemas.openxmlformats.org/presentationml/2006/main">
  <p:tag name="TIMING" val="|13.5|10.3|11.4"/>
</p:tagLst>
</file>

<file path=ppt/tags/tag13.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8|13.1|13|10.7|19.1"/>
</p:tagLst>
</file>

<file path=ppt/tags/tag3.xml><?xml version="1.0" encoding="utf-8"?>
<p:tagLst xmlns:a="http://schemas.openxmlformats.org/drawingml/2006/main" xmlns:r="http://schemas.openxmlformats.org/officeDocument/2006/relationships" xmlns:p="http://schemas.openxmlformats.org/presentationml/2006/main">
  <p:tag name="TIMING" val="|14.5|23.2"/>
</p:tagLst>
</file>

<file path=ppt/tags/tag4.xml><?xml version="1.0" encoding="utf-8"?>
<p:tagLst xmlns:a="http://schemas.openxmlformats.org/drawingml/2006/main" xmlns:r="http://schemas.openxmlformats.org/officeDocument/2006/relationships" xmlns:p="http://schemas.openxmlformats.org/presentationml/2006/main">
  <p:tag name="TIMING" val="|16.7|9"/>
</p:tagLst>
</file>

<file path=ppt/tags/tag5.xml><?xml version="1.0" encoding="utf-8"?>
<p:tagLst xmlns:a="http://schemas.openxmlformats.org/drawingml/2006/main" xmlns:r="http://schemas.openxmlformats.org/officeDocument/2006/relationships" xmlns:p="http://schemas.openxmlformats.org/presentationml/2006/main">
  <p:tag name="TIMING" val="|1"/>
</p:tagLst>
</file>

<file path=ppt/tags/tag6.xml><?xml version="1.0" encoding="utf-8"?>
<p:tagLst xmlns:a="http://schemas.openxmlformats.org/drawingml/2006/main" xmlns:r="http://schemas.openxmlformats.org/officeDocument/2006/relationships" xmlns:p="http://schemas.openxmlformats.org/presentationml/2006/main">
  <p:tag name="TIMING" val="|5.1|4.1|2.8"/>
</p:tagLst>
</file>

<file path=ppt/tags/tag7.xml><?xml version="1.0" encoding="utf-8"?>
<p:tagLst xmlns:a="http://schemas.openxmlformats.org/drawingml/2006/main" xmlns:r="http://schemas.openxmlformats.org/officeDocument/2006/relationships" xmlns:p="http://schemas.openxmlformats.org/presentationml/2006/main">
  <p:tag name="TIMING" val="|8.7|40.8|5.9"/>
</p:tagLst>
</file>

<file path=ppt/tags/tag8.xml><?xml version="1.0" encoding="utf-8"?>
<p:tagLst xmlns:a="http://schemas.openxmlformats.org/drawingml/2006/main" xmlns:r="http://schemas.openxmlformats.org/officeDocument/2006/relationships" xmlns:p="http://schemas.openxmlformats.org/presentationml/2006/main">
  <p:tag name="TIMING" val="|11.7|10"/>
</p:tagLst>
</file>

<file path=ppt/tags/tag9.xml><?xml version="1.0" encoding="utf-8"?>
<p:tagLst xmlns:a="http://schemas.openxmlformats.org/drawingml/2006/main" xmlns:r="http://schemas.openxmlformats.org/officeDocument/2006/relationships" xmlns:p="http://schemas.openxmlformats.org/presentationml/2006/main">
  <p:tag name="TIMING" val="|15.5|1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89063</TotalTime>
  <Words>967</Words>
  <Application>Microsoft Office PowerPoint</Application>
  <PresentationFormat>On-screen Show (4:3)</PresentationFormat>
  <Paragraphs>177</Paragraphs>
  <Slides>19</Slides>
  <Notes>0</Notes>
  <HiddenSlides>0</HiddenSlides>
  <MMClips>19</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19</vt:i4>
      </vt:variant>
    </vt:vector>
  </HeadingPairs>
  <TitlesOfParts>
    <vt:vector size="33" baseType="lpstr">
      <vt:lpstr>ＭＳ Ｐゴシック</vt:lpstr>
      <vt:lpstr>Arial</vt:lpstr>
      <vt:lpstr>Bookman Old Style</vt:lpstr>
      <vt:lpstr>Calibri</vt:lpstr>
      <vt:lpstr>Cambria</vt:lpstr>
      <vt:lpstr>Consolas</vt:lpstr>
      <vt:lpstr>Constantia</vt:lpstr>
      <vt:lpstr>Georgia</vt:lpstr>
      <vt:lpstr>Symbol</vt:lpstr>
      <vt:lpstr>Tahoma</vt:lpstr>
      <vt:lpstr>Times New Roman</vt:lpstr>
      <vt:lpstr>Office Theme</vt:lpstr>
      <vt:lpstr>Equation</vt:lpstr>
      <vt:lpstr>MathType 6.0 Equation</vt:lpstr>
      <vt:lpstr>Taylor series</vt:lpstr>
      <vt:lpstr>Introduction</vt:lpstr>
      <vt:lpstr>The derivative</vt:lpstr>
      <vt:lpstr>Taylor series</vt:lpstr>
      <vt:lpstr>Taylor series</vt:lpstr>
      <vt:lpstr>Taylor series</vt:lpstr>
      <vt:lpstr>Taylor series</vt:lpstr>
      <vt:lpstr>Taylor series</vt:lpstr>
      <vt:lpstr>Taylor series</vt:lpstr>
      <vt:lpstr>Taylor series</vt:lpstr>
      <vt:lpstr>Taylor series</vt:lpstr>
      <vt:lpstr>Big Oh</vt:lpstr>
      <vt:lpstr>Big Oh</vt:lpstr>
      <vt:lpstr>Big Oh</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1577</cp:revision>
  <dcterms:created xsi:type="dcterms:W3CDTF">2020-04-30T19:27:29Z</dcterms:created>
  <dcterms:modified xsi:type="dcterms:W3CDTF">2024-04-12T16:25:56Z</dcterms:modified>
</cp:coreProperties>
</file>